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454" r:id="rId15"/>
    <p:sldId id="572" r:id="rId16"/>
    <p:sldId id="573" r:id="rId17"/>
    <p:sldId id="574" r:id="rId18"/>
    <p:sldId id="575" r:id="rId19"/>
    <p:sldId id="571" r:id="rId20"/>
    <p:sldId id="576" r:id="rId21"/>
    <p:sldId id="449" r:id="rId22"/>
    <p:sldId id="348" r:id="rId23"/>
    <p:sldId id="459" r:id="rId24"/>
    <p:sldId id="460" r:id="rId25"/>
    <p:sldId id="461" r:id="rId26"/>
    <p:sldId id="462" r:id="rId27"/>
    <p:sldId id="463" r:id="rId28"/>
    <p:sldId id="464" r:id="rId29"/>
    <p:sldId id="465" r:id="rId30"/>
    <p:sldId id="466" r:id="rId31"/>
    <p:sldId id="543" r:id="rId32"/>
    <p:sldId id="548" r:id="rId33"/>
    <p:sldId id="549" r:id="rId34"/>
    <p:sldId id="550" r:id="rId35"/>
    <p:sldId id="551" r:id="rId36"/>
    <p:sldId id="552" r:id="rId37"/>
    <p:sldId id="553" r:id="rId38"/>
    <p:sldId id="554" r:id="rId39"/>
    <p:sldId id="555" r:id="rId40"/>
    <p:sldId id="556" r:id="rId41"/>
    <p:sldId id="557" r:id="rId42"/>
    <p:sldId id="558" r:id="rId43"/>
    <p:sldId id="559" r:id="rId44"/>
    <p:sldId id="560" r:id="rId45"/>
    <p:sldId id="561" r:id="rId46"/>
    <p:sldId id="562" r:id="rId47"/>
    <p:sldId id="564" r:id="rId48"/>
    <p:sldId id="563" r:id="rId49"/>
    <p:sldId id="565" r:id="rId50"/>
    <p:sldId id="566" r:id="rId51"/>
    <p:sldId id="567" r:id="rId52"/>
    <p:sldId id="568" r:id="rId53"/>
    <p:sldId id="569" r:id="rId54"/>
    <p:sldId id="49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Helvetica Neue" panose="02000503000000020004" pitchFamily="2" charset="0"/>
      <p:regular r:id="rId61"/>
      <p:bold r:id="rId62"/>
      <p:italic r:id="rId63"/>
      <p:boldItalic r:id="rId64"/>
    </p:embeddedFont>
    <p:embeddedFont>
      <p:font typeface="Helvetica Neue Light" panose="02000403000000020004" pitchFamily="2" charset="0"/>
      <p:regular r:id="rId65"/>
      <p:bold r:id="rId66"/>
      <p:italic r:id="rId67"/>
      <p:boldItalic r:id="rId68"/>
    </p:embeddedFont>
    <p:embeddedFont>
      <p:font typeface="Proxima Nova" panose="02000506030000020004"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ACTION</a:t>
            </a:r>
            <a:r>
              <a:rPr lang="en-US"/>
              <a:t>: Adjust as per your course.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a:p>
        </p:txBody>
      </p:sp>
      <p:sp>
        <p:nvSpPr>
          <p:cNvPr id="145" name="Google Shape;14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707817a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SzPts val="1400"/>
              <a:buNone/>
            </a:pPr>
            <a:r>
              <a:rPr lang="en-US" b="1"/>
              <a:t>ACTION</a:t>
            </a:r>
            <a:r>
              <a:rPr lang="en-US"/>
              <a:t>: Adjust as per your course.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The “Why?” and the “What’s in it for me?” are key to setting the stage for the course and getting students primed to learn. It is a good practice to use a “Why?” slide before each new topic or module that is going to be taught. </a:t>
            </a:r>
            <a:endParaRPr/>
          </a:p>
        </p:txBody>
      </p:sp>
      <p:sp>
        <p:nvSpPr>
          <p:cNvPr id="152" name="Google Shape;152;g72707817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2707817a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b="1"/>
              <a:t>ACTION</a:t>
            </a:r>
            <a:r>
              <a:rPr lang="en-US"/>
              <a:t>: Adjust as per your course.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 students know if you’ll be teaching from slides, a GitHub repo, all live coding, etc. and how to get the materials</a:t>
            </a:r>
            <a:endParaRPr/>
          </a:p>
        </p:txBody>
      </p:sp>
      <p:sp>
        <p:nvSpPr>
          <p:cNvPr id="159" name="Google Shape;159;g72707817a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7681885d_1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a:t>
            </a:r>
            <a:r>
              <a:rPr lang="en-US"/>
              <a:t>: Use this for the final slide of your class materials</a:t>
            </a:r>
            <a:endParaRPr/>
          </a:p>
          <a:p>
            <a:pPr marL="0" lvl="0" indent="0" algn="l" rtl="0">
              <a:spcBef>
                <a:spcPts val="0"/>
              </a:spcBef>
              <a:spcAft>
                <a:spcPts val="0"/>
              </a:spcAft>
              <a:buNone/>
            </a:pPr>
            <a:endParaRPr/>
          </a:p>
        </p:txBody>
      </p:sp>
      <p:sp>
        <p:nvSpPr>
          <p:cNvPr id="166" name="Google Shape;166;g7f7681885d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62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35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123442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410614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91536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76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f7681885d_5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 </a:t>
            </a:r>
            <a:r>
              <a:rPr lang="en-US"/>
              <a:t>Share a bit about DevelopIntelligence</a:t>
            </a:r>
            <a:endParaRPr/>
          </a:p>
          <a:p>
            <a:pPr marL="0" lvl="0" indent="0" algn="l" rtl="0">
              <a:spcBef>
                <a:spcPts val="0"/>
              </a:spcBef>
              <a:spcAft>
                <a:spcPts val="0"/>
              </a:spcAft>
              <a:buClr>
                <a:schemeClr val="dk1"/>
              </a:buClr>
              <a:buSzPts val="1400"/>
              <a:buFont typeface="Arial"/>
              <a:buNone/>
            </a:pPr>
            <a:endParaRPr/>
          </a:p>
          <a:p>
            <a:pPr marL="457200" lvl="0" indent="-228600" algn="l" rtl="0">
              <a:spcBef>
                <a:spcPts val="0"/>
              </a:spcBef>
              <a:spcAft>
                <a:spcPts val="0"/>
              </a:spcAft>
              <a:buClr>
                <a:schemeClr val="dk1"/>
              </a:buClr>
              <a:buSzPts val="1400"/>
              <a:buFont typeface="Arial"/>
              <a:buNone/>
            </a:pPr>
            <a:r>
              <a:rPr lang="en-US"/>
              <a:t>- As developers you want to learn!</a:t>
            </a:r>
            <a:endParaRPr/>
          </a:p>
          <a:p>
            <a:pPr marL="457200" lvl="0" indent="-228600" algn="l" rtl="0">
              <a:spcBef>
                <a:spcPts val="0"/>
              </a:spcBef>
              <a:spcAft>
                <a:spcPts val="0"/>
              </a:spcAft>
              <a:buClr>
                <a:schemeClr val="dk1"/>
              </a:buClr>
              <a:buSzPts val="1400"/>
              <a:buFont typeface="Arial"/>
              <a:buNone/>
            </a:pPr>
            <a:r>
              <a:rPr lang="en-US"/>
              <a:t>- As a corporation you want your developers to align their learning with your business goals.</a:t>
            </a:r>
            <a:endParaRPr/>
          </a:p>
          <a:p>
            <a:pPr marL="457200" lvl="0" indent="-228600" algn="l" rtl="0">
              <a:spcBef>
                <a:spcPts val="0"/>
              </a:spcBef>
              <a:spcAft>
                <a:spcPts val="0"/>
              </a:spcAft>
              <a:buClr>
                <a:schemeClr val="dk1"/>
              </a:buClr>
              <a:buSzPts val="1400"/>
              <a:buFont typeface="Arial"/>
              <a:buNone/>
            </a:pPr>
            <a:r>
              <a:rPr lang="en-US"/>
              <a:t>- That’s where we come in… Keeping developers current, bringing others up-to-speed … all aimed at moving your business forward!</a:t>
            </a:r>
            <a:endParaRPr/>
          </a:p>
          <a:p>
            <a:pPr marL="457200" lvl="0" indent="-228600" algn="l" rtl="0">
              <a:spcBef>
                <a:spcPts val="0"/>
              </a:spcBef>
              <a:spcAft>
                <a:spcPts val="0"/>
              </a:spcAft>
              <a:buClr>
                <a:schemeClr val="dk1"/>
              </a:buClr>
              <a:buSzPts val="1400"/>
              <a:buFont typeface="Arial"/>
              <a:buNone/>
            </a:pPr>
            <a:r>
              <a:rPr lang="en-US"/>
              <a:t>- DI was started in 2003 by a Sun Microsystems developer that wanted to help developers level-up and see business better leverage IT</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None/>
            </a:pPr>
            <a:endParaRPr/>
          </a:p>
        </p:txBody>
      </p:sp>
      <p:sp>
        <p:nvSpPr>
          <p:cNvPr id="75" name="Google Shape;75;g7f7681885d_5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 </a:t>
            </a:r>
            <a:r>
              <a:rPr lang="en-US"/>
              <a:t>Share some of the technologies we teach</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Areas of DevelopIntelligence expertise</a:t>
            </a:r>
            <a:endParaRPr/>
          </a:p>
          <a:p>
            <a:pPr marL="231082" lvl="0" indent="-231082" algn="l" rtl="0">
              <a:lnSpc>
                <a:spcPct val="100000"/>
              </a:lnSpc>
              <a:spcBef>
                <a:spcPts val="0"/>
              </a:spcBef>
              <a:spcAft>
                <a:spcPts val="0"/>
              </a:spcAft>
              <a:buSzPts val="1400"/>
              <a:buChar char="-"/>
            </a:pPr>
            <a:r>
              <a:rPr lang="en-US"/>
              <a:t>DevOps: Ansible / Jenkins</a:t>
            </a:r>
            <a:endParaRPr/>
          </a:p>
          <a:p>
            <a:pPr marL="231082" lvl="0" indent="-231082" algn="l" rtl="0">
              <a:lnSpc>
                <a:spcPct val="100000"/>
              </a:lnSpc>
              <a:spcBef>
                <a:spcPts val="0"/>
              </a:spcBef>
              <a:spcAft>
                <a:spcPts val="0"/>
              </a:spcAft>
              <a:buSzPts val="1400"/>
              <a:buChar char="-"/>
            </a:pPr>
            <a:r>
              <a:rPr lang="en-US"/>
              <a:t>BigData: Hadoop / Cassandra / Spark</a:t>
            </a:r>
            <a:endParaRPr/>
          </a:p>
          <a:p>
            <a:pPr marL="231082" lvl="0" indent="-231082" algn="l" rtl="0">
              <a:lnSpc>
                <a:spcPct val="100000"/>
              </a:lnSpc>
              <a:spcBef>
                <a:spcPts val="0"/>
              </a:spcBef>
              <a:spcAft>
                <a:spcPts val="0"/>
              </a:spcAft>
              <a:buSzPts val="1400"/>
              <a:buChar char="-"/>
            </a:pPr>
            <a:r>
              <a:rPr lang="en-US"/>
              <a:t>Machine Learning</a:t>
            </a:r>
            <a:endParaRPr/>
          </a:p>
          <a:p>
            <a:pPr marL="231082" lvl="0" indent="-231082" algn="l" rtl="0">
              <a:lnSpc>
                <a:spcPct val="100000"/>
              </a:lnSpc>
              <a:spcBef>
                <a:spcPts val="0"/>
              </a:spcBef>
              <a:spcAft>
                <a:spcPts val="0"/>
              </a:spcAft>
              <a:buSzPts val="1400"/>
              <a:buChar char="-"/>
            </a:pPr>
            <a:r>
              <a:rPr lang="en-US"/>
              <a:t>Front-end: React / Angular</a:t>
            </a:r>
            <a:endParaRPr/>
          </a:p>
          <a:p>
            <a:pPr marL="231082" lvl="0" indent="-231082" algn="l" rtl="0">
              <a:lnSpc>
                <a:spcPct val="100000"/>
              </a:lnSpc>
              <a:spcBef>
                <a:spcPts val="0"/>
              </a:spcBef>
              <a:spcAft>
                <a:spcPts val="0"/>
              </a:spcAft>
              <a:buSzPts val="1400"/>
              <a:buChar char="-"/>
            </a:pPr>
            <a:r>
              <a:rPr lang="en-US"/>
              <a:t>Cloud: AWS / Azure / Google Cloud</a:t>
            </a:r>
            <a:endParaRPr/>
          </a:p>
          <a:p>
            <a:pPr marL="457200" lvl="0" indent="-228600" algn="l" rtl="0">
              <a:lnSpc>
                <a:spcPct val="100000"/>
              </a:lnSpc>
              <a:spcBef>
                <a:spcPts val="0"/>
              </a:spcBef>
              <a:spcAft>
                <a:spcPts val="0"/>
              </a:spcAft>
              <a:buSzPts val="1400"/>
              <a:buNone/>
            </a:pPr>
            <a:r>
              <a:rPr lang="en-US"/>
              <a:t>- Started as a Java shop -&gt; kept growing -&gt; haven’t looked back</a:t>
            </a:r>
            <a:endParaRPr/>
          </a:p>
          <a:p>
            <a:pPr marL="457200" lvl="0" indent="-228600" algn="l" rtl="0">
              <a:lnSpc>
                <a:spcPct val="100000"/>
              </a:lnSpc>
              <a:spcBef>
                <a:spcPts val="0"/>
              </a:spcBef>
              <a:spcAft>
                <a:spcPts val="0"/>
              </a:spcAft>
              <a:buSzPts val="1400"/>
              <a:buNone/>
            </a:pPr>
            <a:r>
              <a:rPr lang="en-US"/>
              <a:t>- Our specialty is hiring expert practitioners that can come alongside teams and teach them how to move forward</a:t>
            </a:r>
            <a:endParaRPr/>
          </a:p>
          <a:p>
            <a:pPr marL="0" lvl="0" indent="0" algn="l" rtl="0">
              <a:lnSpc>
                <a:spcPct val="100000"/>
              </a:lnSpc>
              <a:spcBef>
                <a:spcPts val="0"/>
              </a:spcBef>
              <a:spcAft>
                <a:spcPts val="0"/>
              </a:spcAft>
              <a:buSzPts val="1400"/>
              <a:buNone/>
            </a:pPr>
            <a:endParaRPr/>
          </a:p>
        </p:txBody>
      </p:sp>
      <p:sp>
        <p:nvSpPr>
          <p:cNvPr id="89" name="Google Shape;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7681885d_5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 </a:t>
            </a:r>
            <a:r>
              <a:rPr lang="en-US"/>
              <a:t>Share about what makes the DevelopIntelligence instructor team one of-a-kind!</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Here is some data showing instructors are expert practitioners, engaging instructors, seasoned consultants. We are the best in the business!</a:t>
            </a:r>
            <a:endParaRPr/>
          </a:p>
          <a:p>
            <a:pPr marL="0" lvl="0" indent="0" algn="l" rtl="0">
              <a:spcBef>
                <a:spcPts val="0"/>
              </a:spcBef>
              <a:spcAft>
                <a:spcPts val="0"/>
              </a:spcAft>
              <a:buNone/>
            </a:pPr>
            <a:endParaRPr/>
          </a:p>
        </p:txBody>
      </p:sp>
      <p:sp>
        <p:nvSpPr>
          <p:cNvPr id="96" name="Google Shape;96;g7f7681885d_5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 for virtual courses]</a:t>
            </a:r>
            <a:endParaRPr b="1"/>
          </a:p>
          <a:p>
            <a:pPr marL="0" lvl="0" indent="0" algn="l" rtl="0">
              <a:lnSpc>
                <a:spcPct val="100000"/>
              </a:lnSpc>
              <a:spcBef>
                <a:spcPts val="0"/>
              </a:spcBef>
              <a:spcAft>
                <a:spcPts val="0"/>
              </a:spcAft>
              <a:buSzPts val="1400"/>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about the modality we are currently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It is good to call the elephant out in the room. Everyone would prefer to be on-site together. That is not going to happen for this class, so let’s dig in, be interactive and have fun!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In a classroom, it’s easy to see your faces and know if topics are understood–be sure to let me know if anything is unclear!</a:t>
            </a:r>
            <a:endParaRPr/>
          </a:p>
        </p:txBody>
      </p:sp>
      <p:sp>
        <p:nvSpPr>
          <p:cNvPr id="103" name="Google Shape;1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f7681885d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 for virtual courses]</a:t>
            </a:r>
            <a:endParaRPr b="1"/>
          </a:p>
          <a:p>
            <a:pPr marL="0" lvl="0" indent="0" algn="l" rtl="0">
              <a:spcBef>
                <a:spcPts val="0"/>
              </a:spcBef>
              <a:spcAft>
                <a:spcPts val="0"/>
              </a:spcAft>
              <a:buClr>
                <a:schemeClr val="dk1"/>
              </a:buClr>
              <a:buSzPts val="1400"/>
              <a:buFont typeface="Arial"/>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the expectations you have for the students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Level set the rules of engagement for virtual classrooms. Encourage students to be on time! Just because this is a virtual class doesn’t mean it’s ok to inconvenience peers who showed up on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Mute yourself unless asking a question/commenting</a:t>
            </a:r>
            <a:endParaRPr/>
          </a:p>
          <a:p>
            <a:pPr marL="0" lvl="0" indent="0" algn="l" rtl="0">
              <a:lnSpc>
                <a:spcPct val="100000"/>
              </a:lnSpc>
              <a:spcBef>
                <a:spcPts val="0"/>
              </a:spcBef>
              <a:spcAft>
                <a:spcPts val="0"/>
              </a:spcAft>
              <a:buSzPts val="1100"/>
              <a:buNone/>
            </a:pPr>
            <a:r>
              <a:rPr lang="en-US"/>
              <a:t>Ask questions (verbally or via chat window)</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400"/>
              <a:buNone/>
            </a:pPr>
            <a:endParaRPr/>
          </a:p>
        </p:txBody>
      </p:sp>
      <p:sp>
        <p:nvSpPr>
          <p:cNvPr id="114" name="Google Shape;114;g7f7681885d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f7681885d_5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 for virtual courses]</a:t>
            </a:r>
            <a:endParaRPr b="1"/>
          </a:p>
          <a:p>
            <a:pPr marL="0" lvl="0" indent="0" algn="l" rtl="0">
              <a:spcBef>
                <a:spcPts val="0"/>
              </a:spcBef>
              <a:spcAft>
                <a:spcPts val="0"/>
              </a:spcAft>
              <a:buSzPts val="1400"/>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the expectations the students should have for you</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Level set to the students what they can expect from you. Instructor will do the best to mix it up… </a:t>
            </a:r>
            <a:endParaRPr/>
          </a:p>
          <a:p>
            <a:pPr marL="457200" lvl="0" indent="-317500" algn="l" rtl="0">
              <a:lnSpc>
                <a:spcPct val="100000"/>
              </a:lnSpc>
              <a:spcBef>
                <a:spcPts val="0"/>
              </a:spcBef>
              <a:spcAft>
                <a:spcPts val="0"/>
              </a:spcAft>
              <a:buSzPts val="1400"/>
              <a:buChar char="-"/>
            </a:pPr>
            <a:r>
              <a:rPr lang="en-US"/>
              <a:t>Zoom tools, hands-on, breaks, group work, break out rooms… </a:t>
            </a:r>
            <a:r>
              <a:rPr lang="en-US" i="1"/>
              <a:t>keep it interesting and interactive</a:t>
            </a:r>
            <a:endParaRPr/>
          </a:p>
        </p:txBody>
      </p:sp>
      <p:sp>
        <p:nvSpPr>
          <p:cNvPr id="124" name="Google Shape;124;g7f7681885d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f7681885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[Optional slide]</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SzPts val="1400"/>
              <a:buNone/>
            </a:pPr>
            <a:r>
              <a:rPr lang="en-US" b="1"/>
              <a:t>ACTION</a:t>
            </a:r>
            <a:r>
              <a:rPr lang="en-US"/>
              <a:t>: Adjust pre-reqs as per your course</a:t>
            </a:r>
            <a:endParaRPr/>
          </a:p>
          <a:p>
            <a:pPr marL="0" lvl="0" indent="0" algn="l" rtl="0">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Prerequisites are useful to lay the expectation of who the ideal student in the class is. For this specific class we know there is another Introduction to Programming course that is taught in Python. We are level setting expectations that this class may not be the best fit if the student is coming to learn the basics of programming.</a:t>
            </a:r>
            <a:endParaRPr/>
          </a:p>
          <a:p>
            <a:pPr marL="0" lvl="0" indent="0" algn="l" rtl="0">
              <a:lnSpc>
                <a:spcPct val="100000"/>
              </a:lnSpc>
              <a:spcBef>
                <a:spcPts val="0"/>
              </a:spcBef>
              <a:spcAft>
                <a:spcPts val="0"/>
              </a:spcAft>
              <a:buSzPts val="1400"/>
              <a:buNone/>
            </a:pPr>
            <a:endParaRPr/>
          </a:p>
        </p:txBody>
      </p:sp>
      <p:sp>
        <p:nvSpPr>
          <p:cNvPr id="131" name="Google Shape;131;g7f7681885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SzPts val="1400"/>
              <a:buNone/>
            </a:pPr>
            <a:r>
              <a:rPr lang="en-US" b="1"/>
              <a:t>ACTION</a:t>
            </a:r>
            <a:r>
              <a:rPr lang="en-US"/>
              <a:t>: Adjust objectives as per your course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Use measurable objectives that start with actionable words like: describe, define, identify, assess, demonstrate, use, utilize. </a:t>
            </a:r>
            <a:r>
              <a:rPr lang="en-US" sz="1100" u="sng">
                <a:solidFill>
                  <a:schemeClr val="hlink"/>
                </a:solidFill>
                <a:latin typeface="Arial"/>
                <a:ea typeface="Arial"/>
                <a:cs typeface="Arial"/>
                <a:sym typeface="Arial"/>
                <a:hlinkClick r:id="rId3"/>
              </a:rPr>
              <a:t>https://elearningindustry.com/writing-learning-objectives-for-elearning-what-elearning-professionals-should-know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8" name="Google Shape;13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noAutofit/>
          </a:bodyPr>
          <a:lstStyle>
            <a:lvl1pPr lvl="0" algn="ctr">
              <a:lnSpc>
                <a:spcPct val="100000"/>
              </a:lnSpc>
              <a:spcBef>
                <a:spcPts val="0"/>
              </a:spcBef>
              <a:spcAft>
                <a:spcPts val="0"/>
              </a:spcAft>
              <a:buClr>
                <a:srgbClr val="233445"/>
              </a:buClr>
              <a:buSzPts val="3600"/>
              <a:buFont typeface="Helvetica Neue Ligh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noAutofit/>
          </a:bodyPr>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694350" y="276250"/>
            <a:ext cx="7452600" cy="195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1" dirty="0">
                <a:solidFill>
                  <a:srgbClr val="F17E3A"/>
                </a:solidFill>
                <a:latin typeface="Calibri"/>
                <a:ea typeface="Calibri"/>
                <a:cs typeface="Calibri"/>
                <a:sym typeface="Calibri"/>
              </a:rPr>
              <a:t>AWS Intensive</a:t>
            </a:r>
            <a:endParaRPr sz="6000" b="1" dirty="0">
              <a:solidFill>
                <a:srgbClr val="F17E3A"/>
              </a:solidFill>
              <a:latin typeface="Calibri"/>
              <a:ea typeface="Calibri"/>
              <a:cs typeface="Calibri"/>
              <a:sym typeface="Calibri"/>
            </a:endParaRPr>
          </a:p>
        </p:txBody>
      </p:sp>
      <p:sp>
        <p:nvSpPr>
          <p:cNvPr id="71" name="Google Shape;71;p16"/>
          <p:cNvSpPr txBox="1"/>
          <p:nvPr/>
        </p:nvSpPr>
        <p:spPr>
          <a:xfrm>
            <a:off x="2376225" y="1432125"/>
            <a:ext cx="4650000" cy="866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6000"/>
              <a:buFont typeface="Arial"/>
              <a:buNone/>
            </a:pPr>
            <a:r>
              <a:rPr lang="en-US" sz="6000" b="1">
                <a:solidFill>
                  <a:srgbClr val="F17E3A"/>
                </a:solidFill>
                <a:latin typeface="Calibri"/>
                <a:ea typeface="Calibri"/>
                <a:cs typeface="Calibri"/>
                <a:sym typeface="Calibri"/>
              </a:rPr>
              <a:t>WELCOME!</a:t>
            </a:r>
            <a:endParaRPr sz="6000" b="1">
              <a:solidFill>
                <a:srgbClr val="F17E3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3000" b="0" i="0" u="none" strike="noStrike" cap="none">
              <a:solidFill>
                <a:srgbClr val="000000"/>
              </a:solidFill>
              <a:latin typeface="Arial"/>
              <a:ea typeface="Arial"/>
              <a:cs typeface="Arial"/>
              <a:sym typeface="Arial"/>
            </a:endParaRPr>
          </a:p>
        </p:txBody>
      </p:sp>
      <p:sp>
        <p:nvSpPr>
          <p:cNvPr id="72" name="Google Shape;72;p16"/>
          <p:cNvSpPr txBox="1"/>
          <p:nvPr/>
        </p:nvSpPr>
        <p:spPr>
          <a:xfrm>
            <a:off x="1378575" y="5053875"/>
            <a:ext cx="4874400" cy="10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a:solidFill>
                  <a:schemeClr val="dk1"/>
                </a:solidFill>
                <a:latin typeface="Calibri"/>
                <a:ea typeface="Calibri"/>
                <a:cs typeface="Calibri"/>
                <a:sym typeface="Calibri"/>
              </a:rPr>
              <a:t>Fernando Pombeiro</a:t>
            </a:r>
            <a:endParaRPr sz="30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dirty="0">
              <a:solidFill>
                <a:schemeClr val="dk1"/>
              </a:solidFill>
              <a:latin typeface="Calibri"/>
              <a:ea typeface="Calibri"/>
              <a:cs typeface="Calibri"/>
              <a:sym typeface="Calibri"/>
            </a:endParaRPr>
          </a:p>
          <a:p>
            <a:pPr marL="0" lvl="0" indent="0" algn="l" rtl="0">
              <a:spcBef>
                <a:spcPts val="0"/>
              </a:spcBef>
              <a:spcAft>
                <a:spcPts val="0"/>
              </a:spcAft>
              <a:buNone/>
            </a:pPr>
            <a:endParaRPr sz="3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Agenda</a:t>
            </a:r>
            <a:endParaRPr b="1">
              <a:latin typeface="Helvetica Neue"/>
              <a:ea typeface="Helvetica Neue"/>
              <a:cs typeface="Helvetica Neue"/>
              <a:sym typeface="Helvetica Neue"/>
            </a:endParaRPr>
          </a:p>
        </p:txBody>
      </p:sp>
      <p:sp>
        <p:nvSpPr>
          <p:cNvPr id="148" name="Google Shape;148;p25"/>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lvl="0" indent="-22860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76200" lvl="0" indent="0" algn="l" rtl="0">
              <a:lnSpc>
                <a:spcPct val="90000"/>
              </a:lnSpc>
              <a:spcBef>
                <a:spcPts val="0"/>
              </a:spcBef>
              <a:spcAft>
                <a:spcPts val="0"/>
              </a:spcAft>
              <a:buSzPts val="2400"/>
              <a:buNone/>
            </a:pPr>
            <a:endParaRPr dirty="0"/>
          </a:p>
        </p:txBody>
      </p:sp>
      <p:sp>
        <p:nvSpPr>
          <p:cNvPr id="149" name="Google Shape;149;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Why AWS?</a:t>
            </a:r>
            <a:endParaRPr b="1" dirty="0">
              <a:latin typeface="Helvetica Neue"/>
              <a:ea typeface="Helvetica Neue"/>
              <a:cs typeface="Helvetica Neue"/>
              <a:sym typeface="Helvetica Neue"/>
            </a:endParaRPr>
          </a:p>
        </p:txBody>
      </p:sp>
      <p:sp>
        <p:nvSpPr>
          <p:cNvPr id="156" name="Google Shape;156;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11</a:t>
            </a:fld>
            <a:endParaRPr/>
          </a:p>
        </p:txBody>
      </p:sp>
      <p:pic>
        <p:nvPicPr>
          <p:cNvPr id="5" name="Picture 4">
            <a:extLst>
              <a:ext uri="{FF2B5EF4-FFF2-40B4-BE49-F238E27FC236}">
                <a16:creationId xmlns:a16="http://schemas.microsoft.com/office/drawing/2014/main" id="{469F8C70-2455-694C-A7B1-D735A0F4CB2A}"/>
              </a:ext>
            </a:extLst>
          </p:cNvPr>
          <p:cNvPicPr>
            <a:picLocks noChangeAspect="1"/>
          </p:cNvPicPr>
          <p:nvPr/>
        </p:nvPicPr>
        <p:blipFill>
          <a:blip r:embed="rId3"/>
          <a:stretch>
            <a:fillRect/>
          </a:stretch>
        </p:blipFill>
        <p:spPr>
          <a:xfrm>
            <a:off x="1418896" y="1416854"/>
            <a:ext cx="9354207" cy="49357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Structure of the Course / Takeaways</a:t>
            </a:r>
            <a:endParaRPr b="1">
              <a:latin typeface="Helvetica Neue"/>
              <a:ea typeface="Helvetica Neue"/>
              <a:cs typeface="Helvetica Neue"/>
              <a:sym typeface="Helvetica Neue"/>
            </a:endParaRPr>
          </a:p>
        </p:txBody>
      </p:sp>
      <p:sp>
        <p:nvSpPr>
          <p:cNvPr id="162" name="Google Shape;162;p27"/>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57200" lvl="0" indent="-381000" algn="l" rtl="0">
              <a:lnSpc>
                <a:spcPct val="90000"/>
              </a:lnSpc>
              <a:spcBef>
                <a:spcPts val="0"/>
              </a:spcBef>
              <a:spcAft>
                <a:spcPts val="0"/>
              </a:spcAft>
              <a:buSzPts val="2400"/>
              <a:buChar char="•"/>
            </a:pPr>
            <a:r>
              <a:rPr lang="en-US" dirty="0"/>
              <a:t>We will need to have AWS accounts to run the course. </a:t>
            </a:r>
          </a:p>
          <a:p>
            <a:pPr marL="457200" lvl="0" indent="-381000" algn="l" rtl="0">
              <a:lnSpc>
                <a:spcPct val="90000"/>
              </a:lnSpc>
              <a:spcBef>
                <a:spcPts val="0"/>
              </a:spcBef>
              <a:spcAft>
                <a:spcPts val="0"/>
              </a:spcAft>
              <a:buSzPts val="2400"/>
              <a:buChar char="•"/>
            </a:pPr>
            <a:r>
              <a:rPr lang="en-US" dirty="0"/>
              <a:t>Ideally, if you have an AWS account, that is the ideal. </a:t>
            </a:r>
          </a:p>
          <a:p>
            <a:pPr marL="457200" lvl="0" indent="-381000" algn="l" rtl="0">
              <a:lnSpc>
                <a:spcPct val="90000"/>
              </a:lnSpc>
              <a:spcBef>
                <a:spcPts val="0"/>
              </a:spcBef>
              <a:spcAft>
                <a:spcPts val="0"/>
              </a:spcAft>
              <a:buSzPts val="2400"/>
              <a:buChar char="•"/>
            </a:pPr>
            <a:r>
              <a:rPr lang="en-US" dirty="0"/>
              <a:t>If not- please see me.</a:t>
            </a:r>
            <a:endParaRPr dirty="0"/>
          </a:p>
        </p:txBody>
      </p:sp>
      <p:sp>
        <p:nvSpPr>
          <p:cNvPr id="163" name="Google Shape;163;p27"/>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93020" y="944600"/>
            <a:ext cx="7231118" cy="1200329"/>
          </a:xfrm>
          <a:prstGeom prst="rect">
            <a:avLst/>
          </a:prstGeom>
          <a:noFill/>
          <a:ln>
            <a:noFill/>
          </a:ln>
        </p:spPr>
        <p:txBody>
          <a:bodyPr spcFirstLastPara="1" wrap="square" lIns="91425" tIns="45700" rIns="91425" bIns="45700" anchor="ctr" anchorCtr="0">
            <a:noAutofit/>
          </a:bodyPr>
          <a:lstStyle/>
          <a:p>
            <a:pPr>
              <a:buSzPct val="25000"/>
            </a:pPr>
            <a:r>
              <a:rPr lang="en-US" b="1" dirty="0">
                <a:solidFill>
                  <a:schemeClr val="tx1"/>
                </a:solidFill>
                <a:latin typeface="Arial"/>
                <a:ea typeface="Arial"/>
                <a:cs typeface="Arial"/>
                <a:sym typeface="Arial"/>
              </a:rPr>
              <a:t>Systems Operations</a:t>
            </a:r>
          </a:p>
        </p:txBody>
      </p:sp>
      <p:pic>
        <p:nvPicPr>
          <p:cNvPr id="58" name="Shape 58" descr="DI name white.eps"/>
          <p:cNvPicPr preferRelativeResize="0"/>
          <p:nvPr/>
        </p:nvPicPr>
        <p:blipFill rotWithShape="1">
          <a:blip r:embed="rId3">
            <a:alphaModFix/>
          </a:blip>
          <a:srcRect/>
          <a:stretch/>
        </p:blipFill>
        <p:spPr>
          <a:xfrm>
            <a:off x="1724214" y="335761"/>
            <a:ext cx="4371786" cy="485754"/>
          </a:xfrm>
          <a:prstGeom prst="rect">
            <a:avLst/>
          </a:prstGeom>
          <a:noFill/>
          <a:ln>
            <a:noFill/>
          </a:ln>
        </p:spPr>
      </p:pic>
    </p:spTree>
    <p:extLst>
      <p:ext uri="{BB962C8B-B14F-4D97-AF65-F5344CB8AC3E}">
        <p14:creationId xmlns:p14="http://schemas.microsoft.com/office/powerpoint/2010/main" val="323894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C0B0-4B74-374C-97BA-38C9767E0278}"/>
              </a:ext>
            </a:extLst>
          </p:cNvPr>
          <p:cNvSpPr>
            <a:spLocks noGrp="1"/>
          </p:cNvSpPr>
          <p:nvPr>
            <p:ph type="title"/>
          </p:nvPr>
        </p:nvSpPr>
        <p:spPr/>
        <p:txBody>
          <a:bodyPr/>
          <a:lstStyle/>
          <a:p>
            <a:r>
              <a:rPr lang="en-US" dirty="0"/>
              <a:t>So what does an Dev Ops do?</a:t>
            </a:r>
          </a:p>
        </p:txBody>
      </p:sp>
      <p:sp>
        <p:nvSpPr>
          <p:cNvPr id="3" name="Text Placeholder 2">
            <a:extLst>
              <a:ext uri="{FF2B5EF4-FFF2-40B4-BE49-F238E27FC236}">
                <a16:creationId xmlns:a16="http://schemas.microsoft.com/office/drawing/2014/main" id="{D94EF850-E80E-F249-A1A0-4AA31B17D6AC}"/>
              </a:ext>
            </a:extLst>
          </p:cNvPr>
          <p:cNvSpPr>
            <a:spLocks noGrp="1"/>
          </p:cNvSpPr>
          <p:nvPr>
            <p:ph type="body" idx="1"/>
          </p:nvPr>
        </p:nvSpPr>
        <p:spPr/>
        <p:txBody>
          <a:bodyPr/>
          <a:lstStyle/>
          <a:p>
            <a:r>
              <a:rPr lang="en-US" dirty="0"/>
              <a:t> AWS </a:t>
            </a:r>
            <a:r>
              <a:rPr lang="en-US" dirty="0" err="1"/>
              <a:t>Devops</a:t>
            </a:r>
            <a:r>
              <a:rPr lang="en-US" dirty="0"/>
              <a:t> is a unique approach to </a:t>
            </a:r>
            <a:r>
              <a:rPr lang="en-US" dirty="0" err="1"/>
              <a:t>Devops</a:t>
            </a:r>
            <a:r>
              <a:rPr lang="en-US" dirty="0"/>
              <a:t> that most of us probably aren’t used to.</a:t>
            </a:r>
          </a:p>
          <a:p>
            <a:r>
              <a:rPr lang="en-US" dirty="0"/>
              <a:t>The way that AWS </a:t>
            </a:r>
            <a:r>
              <a:rPr lang="en-US" dirty="0" err="1"/>
              <a:t>Devops</a:t>
            </a:r>
            <a:r>
              <a:rPr lang="en-US" dirty="0"/>
              <a:t> usually operate is around creating and maintaining networks</a:t>
            </a:r>
          </a:p>
          <a:p>
            <a:r>
              <a:rPr lang="en-US" dirty="0"/>
              <a:t>It’s a lot more than the traditional, old school “let’s just keep making VMs for people” </a:t>
            </a:r>
            <a:endParaRPr lang="en-US" i="1" dirty="0"/>
          </a:p>
        </p:txBody>
      </p:sp>
      <p:pic>
        <p:nvPicPr>
          <p:cNvPr id="4" name="Picture 3">
            <a:extLst>
              <a:ext uri="{FF2B5EF4-FFF2-40B4-BE49-F238E27FC236}">
                <a16:creationId xmlns:a16="http://schemas.microsoft.com/office/drawing/2014/main" id="{9DA55164-4F2D-3A4F-BEE8-D598E23A3EB4}"/>
              </a:ext>
            </a:extLst>
          </p:cNvPr>
          <p:cNvPicPr>
            <a:picLocks noChangeAspect="1"/>
          </p:cNvPicPr>
          <p:nvPr/>
        </p:nvPicPr>
        <p:blipFill>
          <a:blip r:embed="rId2"/>
          <a:stretch>
            <a:fillRect/>
          </a:stretch>
        </p:blipFill>
        <p:spPr>
          <a:xfrm>
            <a:off x="5265684" y="5078385"/>
            <a:ext cx="2702033" cy="1556270"/>
          </a:xfrm>
          <a:prstGeom prst="rect">
            <a:avLst/>
          </a:prstGeom>
        </p:spPr>
      </p:pic>
    </p:spTree>
    <p:extLst>
      <p:ext uri="{BB962C8B-B14F-4D97-AF65-F5344CB8AC3E}">
        <p14:creationId xmlns:p14="http://schemas.microsoft.com/office/powerpoint/2010/main" val="294474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3FD1-DD27-D845-A194-7995C8C1A68A}"/>
              </a:ext>
            </a:extLst>
          </p:cNvPr>
          <p:cNvSpPr>
            <a:spLocks noGrp="1"/>
          </p:cNvSpPr>
          <p:nvPr>
            <p:ph type="title"/>
          </p:nvPr>
        </p:nvSpPr>
        <p:spPr/>
        <p:txBody>
          <a:bodyPr/>
          <a:lstStyle/>
          <a:p>
            <a:r>
              <a:rPr lang="en-US" dirty="0"/>
              <a:t>The AWS DEVOPS Role</a:t>
            </a:r>
          </a:p>
        </p:txBody>
      </p:sp>
      <p:sp>
        <p:nvSpPr>
          <p:cNvPr id="3" name="Text Placeholder 2">
            <a:extLst>
              <a:ext uri="{FF2B5EF4-FFF2-40B4-BE49-F238E27FC236}">
                <a16:creationId xmlns:a16="http://schemas.microsoft.com/office/drawing/2014/main" id="{3C64C83A-3DFE-B749-A7C5-7AE0DB6E4F29}"/>
              </a:ext>
            </a:extLst>
          </p:cNvPr>
          <p:cNvSpPr>
            <a:spLocks noGrp="1"/>
          </p:cNvSpPr>
          <p:nvPr>
            <p:ph type="body" idx="1"/>
          </p:nvPr>
        </p:nvSpPr>
        <p:spPr/>
        <p:txBody>
          <a:bodyPr/>
          <a:lstStyle/>
          <a:p>
            <a:r>
              <a:rPr lang="en-US" dirty="0"/>
              <a:t> Things that the DEVOPS has in common with current DEVOPS rules</a:t>
            </a:r>
          </a:p>
          <a:p>
            <a:pPr lvl="1"/>
            <a:r>
              <a:rPr lang="en-US" b="1" dirty="0"/>
              <a:t>Availability</a:t>
            </a:r>
            <a:r>
              <a:rPr lang="en-US" dirty="0"/>
              <a:t>: Obviously the </a:t>
            </a:r>
            <a:r>
              <a:rPr lang="en-US" dirty="0" err="1"/>
              <a:t>devops</a:t>
            </a:r>
            <a:r>
              <a:rPr lang="en-US" dirty="0"/>
              <a:t> is the one who gets called at 3am when the site goes down; as such </a:t>
            </a:r>
            <a:r>
              <a:rPr lang="en-US" b="1" dirty="0"/>
              <a:t>site availability</a:t>
            </a:r>
            <a:r>
              <a:rPr lang="en-US" dirty="0"/>
              <a:t> is one of the primary responsibility of the AWS Operations manager</a:t>
            </a:r>
          </a:p>
          <a:p>
            <a:pPr lvl="1"/>
            <a:r>
              <a:rPr lang="en-US" dirty="0"/>
              <a:t> </a:t>
            </a:r>
            <a:r>
              <a:rPr lang="en-US" b="1" dirty="0"/>
              <a:t>Security:</a:t>
            </a:r>
            <a:r>
              <a:rPr lang="en-US" dirty="0"/>
              <a:t> Sort of “everyone’s responsibility” (as we are frequently reminded)</a:t>
            </a:r>
          </a:p>
          <a:p>
            <a:pPr lvl="1"/>
            <a:r>
              <a:rPr lang="en-US" dirty="0"/>
              <a:t> </a:t>
            </a:r>
            <a:r>
              <a:rPr lang="en-US" b="1" dirty="0"/>
              <a:t>Networking</a:t>
            </a:r>
            <a:r>
              <a:rPr lang="en-US" dirty="0"/>
              <a:t>: Making things talk to each other</a:t>
            </a:r>
          </a:p>
          <a:p>
            <a:pPr lvl="1"/>
            <a:r>
              <a:rPr lang="en-US" b="1" dirty="0"/>
              <a:t> Environment management</a:t>
            </a:r>
            <a:r>
              <a:rPr lang="en-US" dirty="0"/>
              <a:t>: Keeping everyone’s environments straight- including protecting production and making dev easy to access</a:t>
            </a:r>
          </a:p>
          <a:p>
            <a:pPr lvl="1"/>
            <a:r>
              <a:rPr lang="en-US" b="1" dirty="0"/>
              <a:t>Keeping Costs under control</a:t>
            </a:r>
          </a:p>
          <a:p>
            <a:pPr lvl="1"/>
            <a:endParaRPr lang="en-US" dirty="0"/>
          </a:p>
        </p:txBody>
      </p:sp>
    </p:spTree>
    <p:extLst>
      <p:ext uri="{BB962C8B-B14F-4D97-AF65-F5344CB8AC3E}">
        <p14:creationId xmlns:p14="http://schemas.microsoft.com/office/powerpoint/2010/main" val="422296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42C1-9878-4D44-AEC0-21F330B50EAA}"/>
              </a:ext>
            </a:extLst>
          </p:cNvPr>
          <p:cNvSpPr>
            <a:spLocks noGrp="1"/>
          </p:cNvSpPr>
          <p:nvPr>
            <p:ph type="title"/>
          </p:nvPr>
        </p:nvSpPr>
        <p:spPr/>
        <p:txBody>
          <a:bodyPr/>
          <a:lstStyle/>
          <a:p>
            <a:r>
              <a:rPr lang="en-US" dirty="0"/>
              <a:t>The AWS </a:t>
            </a:r>
            <a:r>
              <a:rPr lang="en-US" dirty="0" err="1"/>
              <a:t>Devops</a:t>
            </a:r>
            <a:r>
              <a:rPr lang="en-US" dirty="0"/>
              <a:t> role</a:t>
            </a:r>
          </a:p>
        </p:txBody>
      </p:sp>
      <p:sp>
        <p:nvSpPr>
          <p:cNvPr id="3" name="Text Placeholder 2">
            <a:extLst>
              <a:ext uri="{FF2B5EF4-FFF2-40B4-BE49-F238E27FC236}">
                <a16:creationId xmlns:a16="http://schemas.microsoft.com/office/drawing/2014/main" id="{BCB84996-6F61-3E40-B0BB-4F714ABA1888}"/>
              </a:ext>
            </a:extLst>
          </p:cNvPr>
          <p:cNvSpPr>
            <a:spLocks noGrp="1"/>
          </p:cNvSpPr>
          <p:nvPr>
            <p:ph type="body" idx="1"/>
          </p:nvPr>
        </p:nvSpPr>
        <p:spPr/>
        <p:txBody>
          <a:bodyPr/>
          <a:lstStyle/>
          <a:p>
            <a:r>
              <a:rPr lang="en-US" dirty="0"/>
              <a:t> ”Doing DEVOPS” in AWS centers around managing demand vs time. Management of resources, in the traditional sense of “make this server work” is generally offloaded to third parties like Amazon AWS.</a:t>
            </a:r>
          </a:p>
          <a:p>
            <a:r>
              <a:rPr lang="en-US" dirty="0"/>
              <a:t> Since resources are virtually unlimited (want a new server? Simple to create in seconds!) the major role of DEVOPS is now managing the existing resources and most importantly </a:t>
            </a:r>
            <a:r>
              <a:rPr lang="en-US" i="1" dirty="0"/>
              <a:t>not letting your environment get out of control</a:t>
            </a:r>
            <a:endParaRPr lang="en-US" dirty="0"/>
          </a:p>
        </p:txBody>
      </p:sp>
      <p:pic>
        <p:nvPicPr>
          <p:cNvPr id="4" name="Picture 3">
            <a:extLst>
              <a:ext uri="{FF2B5EF4-FFF2-40B4-BE49-F238E27FC236}">
                <a16:creationId xmlns:a16="http://schemas.microsoft.com/office/drawing/2014/main" id="{BF212B92-1263-A84A-848E-0059FD8C73F1}"/>
              </a:ext>
            </a:extLst>
          </p:cNvPr>
          <p:cNvPicPr>
            <a:picLocks noChangeAspect="1"/>
          </p:cNvPicPr>
          <p:nvPr/>
        </p:nvPicPr>
        <p:blipFill>
          <a:blip r:embed="rId2"/>
          <a:stretch>
            <a:fillRect/>
          </a:stretch>
        </p:blipFill>
        <p:spPr>
          <a:xfrm>
            <a:off x="4229561" y="4228199"/>
            <a:ext cx="2498835" cy="1647783"/>
          </a:xfrm>
          <a:prstGeom prst="rect">
            <a:avLst/>
          </a:prstGeom>
        </p:spPr>
      </p:pic>
    </p:spTree>
    <p:extLst>
      <p:ext uri="{BB962C8B-B14F-4D97-AF65-F5344CB8AC3E}">
        <p14:creationId xmlns:p14="http://schemas.microsoft.com/office/powerpoint/2010/main" val="101253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F7CC-9395-5845-BFBD-5893D98598F2}"/>
              </a:ext>
            </a:extLst>
          </p:cNvPr>
          <p:cNvSpPr>
            <a:spLocks noGrp="1"/>
          </p:cNvSpPr>
          <p:nvPr>
            <p:ph type="title"/>
          </p:nvPr>
        </p:nvSpPr>
        <p:spPr/>
        <p:txBody>
          <a:bodyPr/>
          <a:lstStyle/>
          <a:p>
            <a:r>
              <a:rPr lang="en-US" dirty="0"/>
              <a:t>The DEVOPS Role</a:t>
            </a:r>
          </a:p>
        </p:txBody>
      </p:sp>
      <p:sp>
        <p:nvSpPr>
          <p:cNvPr id="3" name="Text Placeholder 2">
            <a:extLst>
              <a:ext uri="{FF2B5EF4-FFF2-40B4-BE49-F238E27FC236}">
                <a16:creationId xmlns:a16="http://schemas.microsoft.com/office/drawing/2014/main" id="{FE8EE1BE-F6D4-5449-96B5-2DFAA7557FF1}"/>
              </a:ext>
            </a:extLst>
          </p:cNvPr>
          <p:cNvSpPr>
            <a:spLocks noGrp="1"/>
          </p:cNvSpPr>
          <p:nvPr>
            <p:ph type="body" idx="1"/>
          </p:nvPr>
        </p:nvSpPr>
        <p:spPr/>
        <p:txBody>
          <a:bodyPr/>
          <a:lstStyle/>
          <a:p>
            <a:r>
              <a:rPr lang="en-US" dirty="0"/>
              <a:t> We’re going to talk about this again and again- but in this new environment your job is </a:t>
            </a:r>
            <a:r>
              <a:rPr lang="en-US" b="1" dirty="0"/>
              <a:t>less</a:t>
            </a:r>
            <a:r>
              <a:rPr lang="en-US" dirty="0"/>
              <a:t> about keeping dying servers alive (we just shoot a dying server and recreate it; we don’t waste time trying to keep it alive) and more about managing those resources</a:t>
            </a:r>
          </a:p>
          <a:p>
            <a:r>
              <a:rPr lang="en-US" dirty="0"/>
              <a:t> Who gets what and when</a:t>
            </a:r>
          </a:p>
          <a:p>
            <a:r>
              <a:rPr lang="en-US" dirty="0"/>
              <a:t>This will make you the most popular person at the company (as always)</a:t>
            </a:r>
          </a:p>
        </p:txBody>
      </p:sp>
      <p:pic>
        <p:nvPicPr>
          <p:cNvPr id="4" name="Picture 3">
            <a:extLst>
              <a:ext uri="{FF2B5EF4-FFF2-40B4-BE49-F238E27FC236}">
                <a16:creationId xmlns:a16="http://schemas.microsoft.com/office/drawing/2014/main" id="{1C116161-5E0C-3444-9E38-D4C980CD9177}"/>
              </a:ext>
            </a:extLst>
          </p:cNvPr>
          <p:cNvPicPr>
            <a:picLocks noChangeAspect="1"/>
          </p:cNvPicPr>
          <p:nvPr/>
        </p:nvPicPr>
        <p:blipFill>
          <a:blip r:embed="rId2"/>
          <a:stretch>
            <a:fillRect/>
          </a:stretch>
        </p:blipFill>
        <p:spPr>
          <a:xfrm>
            <a:off x="4481064" y="4462352"/>
            <a:ext cx="2503611" cy="1554874"/>
          </a:xfrm>
          <a:prstGeom prst="rect">
            <a:avLst/>
          </a:prstGeom>
        </p:spPr>
      </p:pic>
    </p:spTree>
    <p:extLst>
      <p:ext uri="{BB962C8B-B14F-4D97-AF65-F5344CB8AC3E}">
        <p14:creationId xmlns:p14="http://schemas.microsoft.com/office/powerpoint/2010/main" val="3888689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5362831" y="1048567"/>
            <a:ext cx="6319675" cy="1200329"/>
          </a:xfrm>
          <a:prstGeom prst="rect">
            <a:avLst/>
          </a:prstGeom>
          <a:noFill/>
          <a:ln>
            <a:noFill/>
          </a:ln>
        </p:spPr>
        <p:txBody>
          <a:bodyPr spcFirstLastPara="1" wrap="square" lIns="91425" tIns="45700" rIns="91425" bIns="45700" anchor="ctr" anchorCtr="0">
            <a:noAutofit/>
          </a:bodyPr>
          <a:lstStyle/>
          <a:p>
            <a:pPr>
              <a:buSzPct val="25000"/>
            </a:pPr>
            <a:r>
              <a:rPr lang="en-US" b="1" dirty="0"/>
              <a:t>The AWS Well Architected Framework</a:t>
            </a:r>
            <a:endParaRPr lang="en-US" b="1"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1724214" y="335761"/>
            <a:ext cx="4371786" cy="485754"/>
          </a:xfrm>
          <a:prstGeom prst="rect">
            <a:avLst/>
          </a:prstGeom>
          <a:noFill/>
          <a:ln>
            <a:noFill/>
          </a:ln>
        </p:spPr>
      </p:pic>
    </p:spTree>
    <p:extLst>
      <p:ext uri="{BB962C8B-B14F-4D97-AF65-F5344CB8AC3E}">
        <p14:creationId xmlns:p14="http://schemas.microsoft.com/office/powerpoint/2010/main" val="201623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p:nvPr/>
        </p:nvSpPr>
        <p:spPr>
          <a:xfrm>
            <a:off x="0" y="3340000"/>
            <a:ext cx="12192000" cy="3186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Proxima Nova"/>
              <a:ea typeface="Proxima Nova"/>
              <a:cs typeface="Proxima Nova"/>
              <a:sym typeface="Proxima Nova"/>
            </a:endParaRPr>
          </a:p>
        </p:txBody>
      </p:sp>
      <p:sp>
        <p:nvSpPr>
          <p:cNvPr id="78" name="Google Shape;78;p17"/>
          <p:cNvSpPr txBox="1">
            <a:spLocks noGrp="1"/>
          </p:cNvSpPr>
          <p:nvPr>
            <p:ph type="title"/>
          </p:nvPr>
        </p:nvSpPr>
        <p:spPr>
          <a:xfrm>
            <a:off x="1164733" y="324000"/>
            <a:ext cx="110196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Proxima Nova"/>
              <a:buNone/>
            </a:pPr>
            <a:r>
              <a:rPr lang="en-US">
                <a:latin typeface="Proxima Nova"/>
                <a:ea typeface="Proxima Nova"/>
                <a:cs typeface="Proxima Nova"/>
                <a:sym typeface="Proxima Nova"/>
              </a:rPr>
              <a:t>Join Us in Making Learning Technology Easier</a:t>
            </a:r>
            <a:endParaRPr/>
          </a:p>
        </p:txBody>
      </p:sp>
      <p:sp>
        <p:nvSpPr>
          <p:cNvPr id="79" name="Google Shape;79;p17"/>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2</a:t>
            </a:fld>
            <a:endParaRPr/>
          </a:p>
        </p:txBody>
      </p:sp>
      <p:sp>
        <p:nvSpPr>
          <p:cNvPr id="80" name="Google Shape;80;p17"/>
          <p:cNvSpPr txBox="1"/>
          <p:nvPr/>
        </p:nvSpPr>
        <p:spPr>
          <a:xfrm>
            <a:off x="858621" y="3546165"/>
            <a:ext cx="5729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Proxima Nova"/>
                <a:ea typeface="Proxima Nova"/>
                <a:cs typeface="Proxima Nova"/>
                <a:sym typeface="Proxima Nova"/>
              </a:rPr>
              <a:t>…impacts everyone daily.</a:t>
            </a:r>
            <a:endParaRPr sz="1500"/>
          </a:p>
        </p:txBody>
      </p:sp>
      <p:sp>
        <p:nvSpPr>
          <p:cNvPr id="81" name="Google Shape;81;p17"/>
          <p:cNvSpPr txBox="1"/>
          <p:nvPr/>
        </p:nvSpPr>
        <p:spPr>
          <a:xfrm>
            <a:off x="874185" y="4102063"/>
            <a:ext cx="5729100" cy="20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And it’s working. Today, we’re known for delivering customized tech learning programs that drive innovation and transform organizations. </a:t>
            </a:r>
            <a:br>
              <a:rPr lang="en-US" sz="1600">
                <a:solidFill>
                  <a:srgbClr val="595959"/>
                </a:solidFill>
                <a:latin typeface="Proxima Nova"/>
                <a:ea typeface="Proxima Nova"/>
                <a:cs typeface="Proxima Nova"/>
                <a:sym typeface="Proxima Nova"/>
              </a:rPr>
            </a:br>
            <a:br>
              <a:rPr lang="en-US" sz="1600">
                <a:solidFill>
                  <a:srgbClr val="595959"/>
                </a:solidFill>
                <a:latin typeface="Proxima Nova"/>
                <a:ea typeface="Proxima Nova"/>
                <a:cs typeface="Proxima Nova"/>
                <a:sym typeface="Proxima Nova"/>
              </a:rPr>
            </a:br>
            <a:r>
              <a:rPr lang="en-US" sz="1600">
                <a:solidFill>
                  <a:srgbClr val="595959"/>
                </a:solidFill>
                <a:latin typeface="Proxima Nova"/>
                <a:ea typeface="Proxima Nova"/>
                <a:cs typeface="Proxima Nova"/>
                <a:sym typeface="Proxima Nova"/>
              </a:rPr>
              <a:t>In fact, when you talk on the phone, watch a movie, connect with friends on social media, drive a car, fly on a plane, shop online, and order a latte with your mobile app, you are experiencing the impact of our solutions. </a:t>
            </a:r>
            <a:endParaRPr sz="1600">
              <a:solidFill>
                <a:srgbClr val="595959"/>
              </a:solidFill>
              <a:latin typeface="Proxima Nova"/>
              <a:ea typeface="Proxima Nova"/>
              <a:cs typeface="Proxima Nova"/>
              <a:sym typeface="Proxima Nova"/>
            </a:endParaRPr>
          </a:p>
        </p:txBody>
      </p:sp>
      <p:sp>
        <p:nvSpPr>
          <p:cNvPr id="82" name="Google Shape;82;p17"/>
          <p:cNvSpPr txBox="1"/>
          <p:nvPr/>
        </p:nvSpPr>
        <p:spPr>
          <a:xfrm>
            <a:off x="874185" y="1560674"/>
            <a:ext cx="36291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700">
                <a:solidFill>
                  <a:srgbClr val="595959"/>
                </a:solidFill>
                <a:latin typeface="Proxima Nova"/>
                <a:ea typeface="Proxima Nova"/>
                <a:cs typeface="Proxima Nova"/>
                <a:sym typeface="Proxima Nova"/>
              </a:rPr>
              <a:t>Our mission…</a:t>
            </a:r>
            <a:endParaRPr sz="1500"/>
          </a:p>
        </p:txBody>
      </p:sp>
      <p:sp>
        <p:nvSpPr>
          <p:cNvPr id="83" name="Google Shape;83;p17"/>
          <p:cNvSpPr txBox="1"/>
          <p:nvPr/>
        </p:nvSpPr>
        <p:spPr>
          <a:xfrm>
            <a:off x="858621" y="2082819"/>
            <a:ext cx="4886400" cy="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Over 16 years ago, we embarked on a journey to improve the world by making learning technology easy and accessible to everyone. </a:t>
            </a:r>
            <a:endParaRPr sz="1600">
              <a:solidFill>
                <a:srgbClr val="595959"/>
              </a:solidFill>
              <a:latin typeface="Proxima Nova"/>
              <a:ea typeface="Proxima Nova"/>
              <a:cs typeface="Proxima Nova"/>
              <a:sym typeface="Proxima Nova"/>
            </a:endParaRPr>
          </a:p>
        </p:txBody>
      </p:sp>
      <p:pic>
        <p:nvPicPr>
          <p:cNvPr id="84" name="Google Shape;84;p17" descr="A picture containing object&#10;&#10;Description automatically generated"/>
          <p:cNvPicPr preferRelativeResize="0"/>
          <p:nvPr/>
        </p:nvPicPr>
        <p:blipFill rotWithShape="1">
          <a:blip r:embed="rId3">
            <a:alphaModFix/>
          </a:blip>
          <a:srcRect/>
          <a:stretch/>
        </p:blipFill>
        <p:spPr>
          <a:xfrm>
            <a:off x="5873789" y="1783709"/>
            <a:ext cx="6071395" cy="1004619"/>
          </a:xfrm>
          <a:prstGeom prst="rect">
            <a:avLst/>
          </a:prstGeom>
          <a:noFill/>
          <a:ln>
            <a:noFill/>
          </a:ln>
        </p:spPr>
      </p:pic>
      <p:sp>
        <p:nvSpPr>
          <p:cNvPr id="85" name="Google Shape;85;p17"/>
          <p:cNvSpPr txBox="1"/>
          <p:nvPr/>
        </p:nvSpPr>
        <p:spPr>
          <a:xfrm>
            <a:off x="48366" y="6559545"/>
            <a:ext cx="1546500" cy="298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b="0" i="0" u="none">
                <a:solidFill>
                  <a:schemeClr val="lt1"/>
                </a:solidFill>
                <a:latin typeface="Proxima Nova"/>
                <a:ea typeface="Proxima Nova"/>
                <a:cs typeface="Proxima Nova"/>
                <a:sym typeface="Proxima Nova"/>
              </a:rPr>
              <a:t>Copyright DevelopIntelligence LLC</a:t>
            </a:r>
            <a:endParaRPr sz="1500"/>
          </a:p>
        </p:txBody>
      </p:sp>
      <p:pic>
        <p:nvPicPr>
          <p:cNvPr id="86" name="Google Shape;86;p17"/>
          <p:cNvPicPr preferRelativeResize="0"/>
          <p:nvPr/>
        </p:nvPicPr>
        <p:blipFill>
          <a:blip r:embed="rId4">
            <a:alphaModFix/>
          </a:blip>
          <a:stretch>
            <a:fillRect/>
          </a:stretch>
        </p:blipFill>
        <p:spPr>
          <a:xfrm>
            <a:off x="7499234" y="3340033"/>
            <a:ext cx="3840757" cy="3186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Brief history around AWS</a:t>
            </a:r>
            <a:endParaRPr dirty="0"/>
          </a:p>
        </p:txBody>
      </p:sp>
      <p:sp>
        <p:nvSpPr>
          <p:cNvPr id="115" name="Shape 115"/>
          <p:cNvSpPr txBox="1">
            <a:spLocks noGrp="1"/>
          </p:cNvSpPr>
          <p:nvPr>
            <p:ph type="body" idx="1"/>
          </p:nvPr>
        </p:nvSpPr>
        <p:spPr>
          <a:xfrm>
            <a:off x="1600200" y="1323004"/>
            <a:ext cx="8991600" cy="5077796"/>
          </a:xfrm>
          <a:prstGeom prst="rect">
            <a:avLst/>
          </a:prstGeom>
        </p:spPr>
        <p:txBody>
          <a:bodyPr spcFirstLastPara="1" wrap="square"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5395310" y="5360275"/>
            <a:ext cx="1646621" cy="1234966"/>
          </a:xfrm>
          <a:prstGeom prst="rect">
            <a:avLst/>
          </a:prstGeom>
        </p:spPr>
      </p:pic>
    </p:spTree>
    <p:extLst>
      <p:ext uri="{BB962C8B-B14F-4D97-AF65-F5344CB8AC3E}">
        <p14:creationId xmlns:p14="http://schemas.microsoft.com/office/powerpoint/2010/main" val="168229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Brief history of AWS (continued)</a:t>
            </a:r>
            <a:endParaRPr dirty="0"/>
          </a:p>
        </p:txBody>
      </p:sp>
      <p:sp>
        <p:nvSpPr>
          <p:cNvPr id="115" name="Shape 115"/>
          <p:cNvSpPr txBox="1">
            <a:spLocks noGrp="1"/>
          </p:cNvSpPr>
          <p:nvPr>
            <p:ph type="body" idx="1"/>
          </p:nvPr>
        </p:nvSpPr>
        <p:spPr>
          <a:xfrm>
            <a:off x="1600200" y="1323004"/>
            <a:ext cx="8991600" cy="5077796"/>
          </a:xfrm>
          <a:prstGeom prst="rect">
            <a:avLst/>
          </a:prstGeom>
        </p:spPr>
        <p:txBody>
          <a:bodyPr spcFirstLastPara="1" wrap="square"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3726691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Cloud Computing</a:t>
            </a:r>
            <a:endParaRPr dirty="0"/>
          </a:p>
        </p:txBody>
      </p:sp>
      <p:sp>
        <p:nvSpPr>
          <p:cNvPr id="115" name="Shape 115"/>
          <p:cNvSpPr txBox="1">
            <a:spLocks noGrp="1"/>
          </p:cNvSpPr>
          <p:nvPr>
            <p:ph type="body" idx="1"/>
          </p:nvPr>
        </p:nvSpPr>
        <p:spPr>
          <a:xfrm>
            <a:off x="1600200" y="1371601"/>
            <a:ext cx="8991600" cy="5029199"/>
          </a:xfrm>
          <a:prstGeom prst="rect">
            <a:avLst/>
          </a:prstGeom>
        </p:spPr>
        <p:txBody>
          <a:bodyPr spcFirstLastPara="1" wrap="square"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3499946" y="2442742"/>
            <a:ext cx="5097517" cy="3787455"/>
          </a:xfrm>
          <a:prstGeom prst="rect">
            <a:avLst/>
          </a:prstGeom>
        </p:spPr>
      </p:pic>
    </p:spTree>
    <p:extLst>
      <p:ext uri="{BB962C8B-B14F-4D97-AF65-F5344CB8AC3E}">
        <p14:creationId xmlns:p14="http://schemas.microsoft.com/office/powerpoint/2010/main" val="257050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2333297" y="1487515"/>
            <a:ext cx="7525407" cy="4625617"/>
          </a:xfrm>
          <a:prstGeom prst="rect">
            <a:avLst/>
          </a:prstGeom>
        </p:spPr>
      </p:pic>
    </p:spTree>
    <p:extLst>
      <p:ext uri="{BB962C8B-B14F-4D97-AF65-F5344CB8AC3E}">
        <p14:creationId xmlns:p14="http://schemas.microsoft.com/office/powerpoint/2010/main" val="159930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3699204" y="4257127"/>
            <a:ext cx="4394200" cy="1854200"/>
          </a:xfrm>
          <a:prstGeom prst="rect">
            <a:avLst/>
          </a:prstGeom>
        </p:spPr>
      </p:pic>
    </p:spTree>
    <p:extLst>
      <p:ext uri="{BB962C8B-B14F-4D97-AF65-F5344CB8AC3E}">
        <p14:creationId xmlns:p14="http://schemas.microsoft.com/office/powerpoint/2010/main" val="288669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1524000" y="1198180"/>
            <a:ext cx="9144000" cy="5507421"/>
          </a:xfrm>
          <a:prstGeom prst="rect">
            <a:avLst/>
          </a:prstGeom>
        </p:spPr>
      </p:pic>
    </p:spTree>
    <p:extLst>
      <p:ext uri="{BB962C8B-B14F-4D97-AF65-F5344CB8AC3E}">
        <p14:creationId xmlns:p14="http://schemas.microsoft.com/office/powerpoint/2010/main" val="79349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4810347" y="4321456"/>
            <a:ext cx="2571305" cy="1596916"/>
          </a:xfrm>
          <a:prstGeom prst="rect">
            <a:avLst/>
          </a:prstGeom>
        </p:spPr>
      </p:pic>
    </p:spTree>
    <p:extLst>
      <p:ext uri="{BB962C8B-B14F-4D97-AF65-F5344CB8AC3E}">
        <p14:creationId xmlns:p14="http://schemas.microsoft.com/office/powerpoint/2010/main" val="325418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23002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5120704" y="4443687"/>
            <a:ext cx="1950593" cy="2085427"/>
          </a:xfrm>
          <a:prstGeom prst="rect">
            <a:avLst/>
          </a:prstGeom>
        </p:spPr>
      </p:pic>
    </p:spTree>
    <p:extLst>
      <p:ext uri="{BB962C8B-B14F-4D97-AF65-F5344CB8AC3E}">
        <p14:creationId xmlns:p14="http://schemas.microsoft.com/office/powerpoint/2010/main" val="55979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4635062" y="4938442"/>
            <a:ext cx="3411045" cy="1663149"/>
          </a:xfrm>
          <a:prstGeom prst="rect">
            <a:avLst/>
          </a:prstGeom>
        </p:spPr>
      </p:pic>
    </p:spTree>
    <p:extLst>
      <p:ext uri="{BB962C8B-B14F-4D97-AF65-F5344CB8AC3E}">
        <p14:creationId xmlns:p14="http://schemas.microsoft.com/office/powerpoint/2010/main" val="240520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2" name="Google Shape;92;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a:t>
            </a:fld>
            <a:endParaRPr/>
          </a:p>
        </p:txBody>
      </p:sp>
      <p:pic>
        <p:nvPicPr>
          <p:cNvPr id="93" name="Google Shape;93;p18"/>
          <p:cNvPicPr preferRelativeResize="0"/>
          <p:nvPr/>
        </p:nvPicPr>
        <p:blipFill rotWithShape="1">
          <a:blip r:embed="rId3">
            <a:alphaModFix/>
          </a:blip>
          <a:srcRect l="3945" t="14054" r="4580"/>
          <a:stretch/>
        </p:blipFill>
        <p:spPr>
          <a:xfrm>
            <a:off x="1383957" y="1272882"/>
            <a:ext cx="9242854" cy="515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6850774" y="4780893"/>
            <a:ext cx="1619907" cy="1619907"/>
          </a:xfrm>
          <a:prstGeom prst="rect">
            <a:avLst/>
          </a:prstGeom>
        </p:spPr>
      </p:pic>
    </p:spTree>
    <p:extLst>
      <p:ext uri="{BB962C8B-B14F-4D97-AF65-F5344CB8AC3E}">
        <p14:creationId xmlns:p14="http://schemas.microsoft.com/office/powerpoint/2010/main" val="2927125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The AWS Well Architected Framework</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the AWS well architected framework is designed to help you understand the pros and cons of decisions that you make while building systems on AWS. </a:t>
            </a:r>
          </a:p>
          <a:p>
            <a:r>
              <a:rPr lang="en-US" dirty="0"/>
              <a:t> The idea here is that we create a framework that forces a consistent approach to development decisions made by architects, solutions architects, CEOs, and business managers.</a:t>
            </a:r>
          </a:p>
        </p:txBody>
      </p:sp>
      <p:pic>
        <p:nvPicPr>
          <p:cNvPr id="4" name="Picture 3">
            <a:extLst>
              <a:ext uri="{FF2B5EF4-FFF2-40B4-BE49-F238E27FC236}">
                <a16:creationId xmlns:a16="http://schemas.microsoft.com/office/drawing/2014/main" id="{E910B015-C47F-9C44-B809-B3F0F74120B1}"/>
              </a:ext>
            </a:extLst>
          </p:cNvPr>
          <p:cNvPicPr>
            <a:picLocks noChangeAspect="1"/>
          </p:cNvPicPr>
          <p:nvPr/>
        </p:nvPicPr>
        <p:blipFill>
          <a:blip r:embed="rId2"/>
          <a:stretch>
            <a:fillRect/>
          </a:stretch>
        </p:blipFill>
        <p:spPr>
          <a:xfrm>
            <a:off x="5445125" y="5054163"/>
            <a:ext cx="1301750" cy="1562100"/>
          </a:xfrm>
          <a:prstGeom prst="rect">
            <a:avLst/>
          </a:prstGeom>
        </p:spPr>
      </p:pic>
    </p:spTree>
    <p:extLst>
      <p:ext uri="{BB962C8B-B14F-4D97-AF65-F5344CB8AC3E}">
        <p14:creationId xmlns:p14="http://schemas.microsoft.com/office/powerpoint/2010/main" val="555243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E8F4-230C-AC46-A0F2-E7A57A6D9096}"/>
              </a:ext>
            </a:extLst>
          </p:cNvPr>
          <p:cNvSpPr>
            <a:spLocks noGrp="1"/>
          </p:cNvSpPr>
          <p:nvPr>
            <p:ph type="title"/>
          </p:nvPr>
        </p:nvSpPr>
        <p:spPr/>
        <p:txBody>
          <a:bodyPr/>
          <a:lstStyle/>
          <a:p>
            <a:r>
              <a:rPr lang="en-US" dirty="0"/>
              <a:t>The Pillars of the W.A.F</a:t>
            </a:r>
          </a:p>
        </p:txBody>
      </p:sp>
      <p:graphicFrame>
        <p:nvGraphicFramePr>
          <p:cNvPr id="5" name="Table 4">
            <a:extLst>
              <a:ext uri="{FF2B5EF4-FFF2-40B4-BE49-F238E27FC236}">
                <a16:creationId xmlns:a16="http://schemas.microsoft.com/office/drawing/2014/main" id="{8F85041D-4E12-294B-8E79-96AF2E0E48D9}"/>
              </a:ext>
            </a:extLst>
          </p:cNvPr>
          <p:cNvGraphicFramePr>
            <a:graphicFrameLocks noGrp="1"/>
          </p:cNvGraphicFramePr>
          <p:nvPr/>
        </p:nvGraphicFramePr>
        <p:xfrm>
          <a:off x="1600200" y="1314407"/>
          <a:ext cx="9067800" cy="4992714"/>
        </p:xfrm>
        <a:graphic>
          <a:graphicData uri="http://schemas.openxmlformats.org/drawingml/2006/table">
            <a:tbl>
              <a:tblPr firstRow="1" bandRow="1">
                <a:tableStyleId>{5C22544A-7EE6-4342-B048-85BDC9FD1C3A}</a:tableStyleId>
              </a:tblPr>
              <a:tblGrid>
                <a:gridCol w="2327769">
                  <a:extLst>
                    <a:ext uri="{9D8B030D-6E8A-4147-A177-3AD203B41FA5}">
                      <a16:colId xmlns:a16="http://schemas.microsoft.com/office/drawing/2014/main" val="477959444"/>
                    </a:ext>
                  </a:extLst>
                </a:gridCol>
                <a:gridCol w="4572450">
                  <a:extLst>
                    <a:ext uri="{9D8B030D-6E8A-4147-A177-3AD203B41FA5}">
                      <a16:colId xmlns:a16="http://schemas.microsoft.com/office/drawing/2014/main" val="2946596817"/>
                    </a:ext>
                  </a:extLst>
                </a:gridCol>
                <a:gridCol w="2167581">
                  <a:extLst>
                    <a:ext uri="{9D8B030D-6E8A-4147-A177-3AD203B41FA5}">
                      <a16:colId xmlns:a16="http://schemas.microsoft.com/office/drawing/2014/main" val="2320661054"/>
                    </a:ext>
                  </a:extLst>
                </a:gridCol>
              </a:tblGrid>
              <a:tr h="331692">
                <a:tc>
                  <a:txBody>
                    <a:bodyPr/>
                    <a:lstStyle/>
                    <a:p>
                      <a:r>
                        <a:rPr lang="en-US" dirty="0"/>
                        <a:t>Pillar Name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836662357"/>
                  </a:ext>
                </a:extLst>
              </a:tr>
              <a:tr h="885715">
                <a:tc>
                  <a:txBody>
                    <a:bodyPr/>
                    <a:lstStyle/>
                    <a:p>
                      <a:r>
                        <a:rPr lang="en-US" sz="1400" dirty="0"/>
                        <a:t>Operational Excellence</a:t>
                      </a:r>
                    </a:p>
                  </a:txBody>
                  <a:tcPr/>
                </a:tc>
                <a:tc>
                  <a:txBody>
                    <a:bodyPr/>
                    <a:lstStyle/>
                    <a:p>
                      <a:r>
                        <a:rPr lang="en-US" sz="1400" dirty="0"/>
                        <a:t>The ability to run and monitor systems to deliver business value and to continually improve supporting processes and procedures.</a:t>
                      </a:r>
                    </a:p>
                  </a:txBody>
                  <a:tcPr/>
                </a:tc>
                <a:tc>
                  <a:txBody>
                    <a:bodyPr/>
                    <a:lstStyle/>
                    <a:p>
                      <a:r>
                        <a:rPr lang="en-US" sz="1600" dirty="0"/>
                        <a:t>AWS Config, AWS X-ray</a:t>
                      </a:r>
                    </a:p>
                  </a:txBody>
                  <a:tcPr/>
                </a:tc>
                <a:extLst>
                  <a:ext uri="{0D108BD9-81ED-4DB2-BD59-A6C34878D82A}">
                    <a16:rowId xmlns:a16="http://schemas.microsoft.com/office/drawing/2014/main" val="1574444505"/>
                  </a:ext>
                </a:extLst>
              </a:tr>
              <a:tr h="885715">
                <a:tc>
                  <a:txBody>
                    <a:bodyPr/>
                    <a:lstStyle/>
                    <a:p>
                      <a:r>
                        <a:rPr lang="en-US" sz="1400" dirty="0"/>
                        <a:t>Security</a:t>
                      </a:r>
                    </a:p>
                  </a:txBody>
                  <a:tcPr/>
                </a:tc>
                <a:tc>
                  <a:txBody>
                    <a:bodyPr/>
                    <a:lstStyle/>
                    <a:p>
                      <a:r>
                        <a:rPr lang="en-US" sz="1400" dirty="0"/>
                        <a:t>The ability to protect information, systems, and assets while delivering business value through risk assessments and mitigation strategies.</a:t>
                      </a:r>
                    </a:p>
                  </a:txBody>
                  <a:tcPr/>
                </a:tc>
                <a:tc>
                  <a:txBody>
                    <a:bodyPr/>
                    <a:lstStyle/>
                    <a:p>
                      <a:r>
                        <a:rPr lang="en-US" sz="1600" dirty="0"/>
                        <a:t>AWS VPC, Security Groups</a:t>
                      </a:r>
                    </a:p>
                  </a:txBody>
                  <a:tcPr/>
                </a:tc>
                <a:extLst>
                  <a:ext uri="{0D108BD9-81ED-4DB2-BD59-A6C34878D82A}">
                    <a16:rowId xmlns:a16="http://schemas.microsoft.com/office/drawing/2014/main" val="1823047421"/>
                  </a:ext>
                </a:extLst>
              </a:tr>
              <a:tr h="1285716">
                <a:tc>
                  <a:txBody>
                    <a:bodyPr/>
                    <a:lstStyle/>
                    <a:p>
                      <a:r>
                        <a:rPr lang="en-US" sz="1400" dirty="0"/>
                        <a:t>Reliability</a:t>
                      </a:r>
                    </a:p>
                  </a:txBody>
                  <a:tcPr/>
                </a:tc>
                <a:tc>
                  <a:txBody>
                    <a:bodyPr/>
                    <a:lstStyle/>
                    <a:p>
                      <a:r>
                        <a:rPr lang="en-US" sz="1400" dirty="0"/>
                        <a:t>The ability of a system to recover from infrastructure or service disruptions, dynamically acquire computing resources to meet demand, and mitigate disruptions such as misconfigurations or transient network issues.</a:t>
                      </a:r>
                    </a:p>
                  </a:txBody>
                  <a:tcPr/>
                </a:tc>
                <a:tc>
                  <a:txBody>
                    <a:bodyPr/>
                    <a:lstStyle/>
                    <a:p>
                      <a:r>
                        <a:rPr lang="en-US" sz="1600" dirty="0" err="1"/>
                        <a:t>Cloudformation</a:t>
                      </a:r>
                      <a:r>
                        <a:rPr lang="en-US" sz="1600" dirty="0"/>
                        <a:t>, Terraform</a:t>
                      </a:r>
                    </a:p>
                  </a:txBody>
                  <a:tcPr/>
                </a:tc>
                <a:extLst>
                  <a:ext uri="{0D108BD9-81ED-4DB2-BD59-A6C34878D82A}">
                    <a16:rowId xmlns:a16="http://schemas.microsoft.com/office/drawing/2014/main" val="580506185"/>
                  </a:ext>
                </a:extLst>
              </a:tr>
              <a:tr h="1085716">
                <a:tc>
                  <a:txBody>
                    <a:bodyPr/>
                    <a:lstStyle/>
                    <a:p>
                      <a:r>
                        <a:rPr lang="en-US" sz="1400" dirty="0"/>
                        <a:t>Performance Efficiency </a:t>
                      </a:r>
                    </a:p>
                  </a:txBody>
                  <a:tcPr/>
                </a:tc>
                <a:tc>
                  <a:txBody>
                    <a:bodyPr/>
                    <a:lstStyle/>
                    <a:p>
                      <a:r>
                        <a:rPr lang="en-US" sz="1400" dirty="0"/>
                        <a:t>The ability to use computing resources efficiently to meet system requirements, and to maintain that efficiency as demand changes and technologies evolve.</a:t>
                      </a:r>
                    </a:p>
                  </a:txBody>
                  <a:tcPr/>
                </a:tc>
                <a:tc>
                  <a:txBody>
                    <a:bodyPr/>
                    <a:lstStyle/>
                    <a:p>
                      <a:r>
                        <a:rPr lang="en-US" sz="1600" dirty="0"/>
                        <a:t>AWS Lambda, AWS </a:t>
                      </a:r>
                      <a:r>
                        <a:rPr lang="en-US" sz="1600" dirty="0" err="1"/>
                        <a:t>Fargate</a:t>
                      </a:r>
                      <a:r>
                        <a:rPr lang="en-US" sz="1600" dirty="0"/>
                        <a:t>, DynamoDB, S3</a:t>
                      </a:r>
                    </a:p>
                  </a:txBody>
                  <a:tcPr/>
                </a:tc>
                <a:extLst>
                  <a:ext uri="{0D108BD9-81ED-4DB2-BD59-A6C34878D82A}">
                    <a16:rowId xmlns:a16="http://schemas.microsoft.com/office/drawing/2014/main" val="3535183928"/>
                  </a:ext>
                </a:extLst>
              </a:tr>
              <a:tr h="485715">
                <a:tc>
                  <a:txBody>
                    <a:bodyPr/>
                    <a:lstStyle/>
                    <a:p>
                      <a:r>
                        <a:rPr lang="en-US" sz="1400" dirty="0"/>
                        <a:t>Cost Optimization</a:t>
                      </a:r>
                    </a:p>
                  </a:txBody>
                  <a:tcPr/>
                </a:tc>
                <a:tc>
                  <a:txBody>
                    <a:bodyPr/>
                    <a:lstStyle/>
                    <a:p>
                      <a:r>
                        <a:rPr lang="en-US" sz="1400" dirty="0"/>
                        <a:t>The ability to run systems to deliver business value at the lowest price point.</a:t>
                      </a:r>
                    </a:p>
                  </a:txBody>
                  <a:tcPr/>
                </a:tc>
                <a:tc>
                  <a:txBody>
                    <a:bodyPr/>
                    <a:lstStyle/>
                    <a:p>
                      <a:r>
                        <a:rPr lang="en-US" sz="1600" dirty="0"/>
                        <a:t>AWS </a:t>
                      </a:r>
                      <a:r>
                        <a:rPr lang="en-US" sz="1600" dirty="0" err="1"/>
                        <a:t>Cloudtrail</a:t>
                      </a:r>
                      <a:endParaRPr lang="en-US" sz="1600" dirty="0"/>
                    </a:p>
                  </a:txBody>
                  <a:tcPr/>
                </a:tc>
                <a:extLst>
                  <a:ext uri="{0D108BD9-81ED-4DB2-BD59-A6C34878D82A}">
                    <a16:rowId xmlns:a16="http://schemas.microsoft.com/office/drawing/2014/main" val="2356921949"/>
                  </a:ext>
                </a:extLst>
              </a:tr>
            </a:tbl>
          </a:graphicData>
        </a:graphic>
      </p:graphicFrame>
    </p:spTree>
    <p:extLst>
      <p:ext uri="{BB962C8B-B14F-4D97-AF65-F5344CB8AC3E}">
        <p14:creationId xmlns:p14="http://schemas.microsoft.com/office/powerpoint/2010/main" val="209476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05B3-4550-DC4F-9F6A-17755A738D92}"/>
              </a:ext>
            </a:extLst>
          </p:cNvPr>
          <p:cNvSpPr>
            <a:spLocks noGrp="1"/>
          </p:cNvSpPr>
          <p:nvPr>
            <p:ph type="title"/>
          </p:nvPr>
        </p:nvSpPr>
        <p:spPr/>
        <p:txBody>
          <a:bodyPr/>
          <a:lstStyle/>
          <a:p>
            <a:r>
              <a:rPr lang="en-US" dirty="0"/>
              <a:t>Terms</a:t>
            </a:r>
          </a:p>
        </p:txBody>
      </p:sp>
      <p:graphicFrame>
        <p:nvGraphicFramePr>
          <p:cNvPr id="4" name="Table 3">
            <a:extLst>
              <a:ext uri="{FF2B5EF4-FFF2-40B4-BE49-F238E27FC236}">
                <a16:creationId xmlns:a16="http://schemas.microsoft.com/office/drawing/2014/main" id="{86B31BE8-0EDB-F448-BB12-C0411D196B74}"/>
              </a:ext>
            </a:extLst>
          </p:cNvPr>
          <p:cNvGraphicFramePr>
            <a:graphicFrameLocks noGrp="1"/>
          </p:cNvGraphicFramePr>
          <p:nvPr/>
        </p:nvGraphicFramePr>
        <p:xfrm>
          <a:off x="1600200" y="1397000"/>
          <a:ext cx="8915400" cy="49733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729387250"/>
                    </a:ext>
                  </a:extLst>
                </a:gridCol>
                <a:gridCol w="4457700">
                  <a:extLst>
                    <a:ext uri="{9D8B030D-6E8A-4147-A177-3AD203B41FA5}">
                      <a16:colId xmlns:a16="http://schemas.microsoft.com/office/drawing/2014/main" val="4173168839"/>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1752744252"/>
                  </a:ext>
                </a:extLst>
              </a:tr>
              <a:tr h="370840">
                <a:tc>
                  <a:txBody>
                    <a:bodyPr/>
                    <a:lstStyle/>
                    <a:p>
                      <a:r>
                        <a:rPr lang="en-US" sz="1600" dirty="0"/>
                        <a:t>Component</a:t>
                      </a:r>
                    </a:p>
                  </a:txBody>
                  <a:tcPr/>
                </a:tc>
                <a:tc>
                  <a:txBody>
                    <a:bodyPr/>
                    <a:lstStyle/>
                    <a:p>
                      <a:r>
                        <a:rPr lang="en-US" sz="1600" dirty="0"/>
                        <a:t>The code, configuration and AWS Resources that together deliver against a requirement. A component is often the unit of technical ownership, and is decoupled from other components</a:t>
                      </a:r>
                    </a:p>
                  </a:txBody>
                  <a:tcPr/>
                </a:tc>
                <a:extLst>
                  <a:ext uri="{0D108BD9-81ED-4DB2-BD59-A6C34878D82A}">
                    <a16:rowId xmlns:a16="http://schemas.microsoft.com/office/drawing/2014/main" val="2760051484"/>
                  </a:ext>
                </a:extLst>
              </a:tr>
              <a:tr h="370840">
                <a:tc>
                  <a:txBody>
                    <a:bodyPr/>
                    <a:lstStyle/>
                    <a:p>
                      <a:r>
                        <a:rPr lang="en-US" sz="1600" dirty="0"/>
                        <a:t>Workload</a:t>
                      </a:r>
                    </a:p>
                  </a:txBody>
                  <a:tcPr/>
                </a:tc>
                <a:tc>
                  <a:txBody>
                    <a:bodyPr/>
                    <a:lstStyle/>
                    <a:p>
                      <a:r>
                        <a:rPr lang="en-US" sz="1600" dirty="0"/>
                        <a:t>A set of components that together deliver business value. The workload is usually the level of detail that business and technology leaders communicate about.</a:t>
                      </a:r>
                    </a:p>
                  </a:txBody>
                  <a:tcPr/>
                </a:tc>
                <a:extLst>
                  <a:ext uri="{0D108BD9-81ED-4DB2-BD59-A6C34878D82A}">
                    <a16:rowId xmlns:a16="http://schemas.microsoft.com/office/drawing/2014/main" val="1913278771"/>
                  </a:ext>
                </a:extLst>
              </a:tr>
              <a:tr h="370840">
                <a:tc>
                  <a:txBody>
                    <a:bodyPr/>
                    <a:lstStyle/>
                    <a:p>
                      <a:r>
                        <a:rPr lang="en-US" sz="1600" dirty="0"/>
                        <a:t>Milestones</a:t>
                      </a:r>
                    </a:p>
                  </a:txBody>
                  <a:tcPr/>
                </a:tc>
                <a:tc>
                  <a:txBody>
                    <a:bodyPr/>
                    <a:lstStyle/>
                    <a:p>
                      <a:r>
                        <a:rPr lang="en-US" sz="1600" dirty="0"/>
                        <a:t>These mark key changes in your architecture as it evolves throughout the product lifecycle (design, testing, go live, and in production).</a:t>
                      </a:r>
                    </a:p>
                  </a:txBody>
                  <a:tcPr/>
                </a:tc>
                <a:extLst>
                  <a:ext uri="{0D108BD9-81ED-4DB2-BD59-A6C34878D82A}">
                    <a16:rowId xmlns:a16="http://schemas.microsoft.com/office/drawing/2014/main" val="2379623753"/>
                  </a:ext>
                </a:extLst>
              </a:tr>
              <a:tr h="370840">
                <a:tc>
                  <a:txBody>
                    <a:bodyPr/>
                    <a:lstStyle/>
                    <a:p>
                      <a:r>
                        <a:rPr lang="en-US" sz="1600" dirty="0"/>
                        <a:t>Architecture</a:t>
                      </a:r>
                    </a:p>
                  </a:txBody>
                  <a:tcPr/>
                </a:tc>
                <a:tc>
                  <a:txBody>
                    <a:bodyPr/>
                    <a:lstStyle/>
                    <a:p>
                      <a:r>
                        <a:rPr lang="en-US" sz="1600" dirty="0"/>
                        <a:t>How components work together in a workload. How components communicate and interact is often the focus of architecture diagrams.</a:t>
                      </a:r>
                    </a:p>
                  </a:txBody>
                  <a:tcPr/>
                </a:tc>
                <a:extLst>
                  <a:ext uri="{0D108BD9-81ED-4DB2-BD59-A6C34878D82A}">
                    <a16:rowId xmlns:a16="http://schemas.microsoft.com/office/drawing/2014/main" val="552154619"/>
                  </a:ext>
                </a:extLst>
              </a:tr>
              <a:tr h="370840">
                <a:tc>
                  <a:txBody>
                    <a:bodyPr/>
                    <a:lstStyle/>
                    <a:p>
                      <a:r>
                        <a:rPr lang="en-US" sz="1600" dirty="0"/>
                        <a:t>Technology portfolio </a:t>
                      </a:r>
                    </a:p>
                  </a:txBody>
                  <a:tcPr/>
                </a:tc>
                <a:tc>
                  <a:txBody>
                    <a:bodyPr/>
                    <a:lstStyle/>
                    <a:p>
                      <a:r>
                        <a:rPr lang="en-US" sz="1600" dirty="0"/>
                        <a:t>The collection of workloads that are required for the business to operate.</a:t>
                      </a:r>
                    </a:p>
                  </a:txBody>
                  <a:tcPr/>
                </a:tc>
                <a:extLst>
                  <a:ext uri="{0D108BD9-81ED-4DB2-BD59-A6C34878D82A}">
                    <a16:rowId xmlns:a16="http://schemas.microsoft.com/office/drawing/2014/main" val="376973521"/>
                  </a:ext>
                </a:extLst>
              </a:tr>
            </a:tbl>
          </a:graphicData>
        </a:graphic>
      </p:graphicFrame>
    </p:spTree>
    <p:extLst>
      <p:ext uri="{BB962C8B-B14F-4D97-AF65-F5344CB8AC3E}">
        <p14:creationId xmlns:p14="http://schemas.microsoft.com/office/powerpoint/2010/main" val="148724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7BCE-FF0B-DF47-B73D-8E3E0FF6981C}"/>
              </a:ext>
            </a:extLst>
          </p:cNvPr>
          <p:cNvSpPr>
            <a:spLocks noGrp="1"/>
          </p:cNvSpPr>
          <p:nvPr>
            <p:ph type="title"/>
          </p:nvPr>
        </p:nvSpPr>
        <p:spPr/>
        <p:txBody>
          <a:bodyPr/>
          <a:lstStyle/>
          <a:p>
            <a:r>
              <a:rPr lang="en-US" dirty="0"/>
              <a:t>General Design Principles</a:t>
            </a:r>
          </a:p>
        </p:txBody>
      </p:sp>
      <p:sp>
        <p:nvSpPr>
          <p:cNvPr id="3" name="Text Placeholder 2">
            <a:extLst>
              <a:ext uri="{FF2B5EF4-FFF2-40B4-BE49-F238E27FC236}">
                <a16:creationId xmlns:a16="http://schemas.microsoft.com/office/drawing/2014/main" id="{19DCC415-6AEF-E549-B89A-1F5DE0D70F71}"/>
              </a:ext>
            </a:extLst>
          </p:cNvPr>
          <p:cNvSpPr>
            <a:spLocks noGrp="1"/>
          </p:cNvSpPr>
          <p:nvPr>
            <p:ph type="body" idx="1"/>
          </p:nvPr>
        </p:nvSpPr>
        <p:spPr/>
        <p:txBody>
          <a:bodyPr/>
          <a:lstStyle/>
          <a:p>
            <a:r>
              <a:rPr lang="en-US" sz="1600" dirty="0"/>
              <a:t> </a:t>
            </a:r>
            <a:r>
              <a:rPr lang="en-US" sz="1600" b="1" dirty="0"/>
              <a:t>Stop guessing your capacity needs</a:t>
            </a:r>
          </a:p>
          <a:p>
            <a:pPr lvl="1"/>
            <a:r>
              <a:rPr lang="en-US" sz="1600" dirty="0"/>
              <a:t>Flexibility is key. Guessing leads to idle time or scrambling and the associated high costs</a:t>
            </a:r>
          </a:p>
          <a:p>
            <a:r>
              <a:rPr lang="en-US" sz="1600" b="1" dirty="0"/>
              <a:t>Test systems at production scale</a:t>
            </a:r>
          </a:p>
          <a:p>
            <a:pPr lvl="1"/>
            <a:r>
              <a:rPr lang="en-US" sz="1600" dirty="0"/>
              <a:t>This is an advantage of keeping your infrastructure-as-code: you can set up test infrastructure and test it at scale then tear it down to save money</a:t>
            </a:r>
          </a:p>
          <a:p>
            <a:r>
              <a:rPr lang="en-US" sz="1600" b="1" dirty="0"/>
              <a:t>Automate to make architectural experimentation easier</a:t>
            </a:r>
          </a:p>
          <a:p>
            <a:pPr lvl="1"/>
            <a:r>
              <a:rPr lang="en-US" sz="1600" dirty="0"/>
              <a:t>Automate deployments. Automate Integrations. Automate tests.</a:t>
            </a:r>
          </a:p>
          <a:p>
            <a:r>
              <a:rPr lang="en-US" sz="1600" b="1" dirty="0"/>
              <a:t>Allow for evolutionary architectures</a:t>
            </a:r>
          </a:p>
          <a:p>
            <a:pPr lvl="1"/>
            <a:r>
              <a:rPr lang="en-US" sz="1600" dirty="0"/>
              <a:t>This means that you should have different components decoupled enough to swap out, for example, a Postgres DB for DynamoDB tables feeding a Kinesis stream</a:t>
            </a:r>
          </a:p>
          <a:p>
            <a:r>
              <a:rPr lang="en-US" sz="1600" b="1" dirty="0"/>
              <a:t>Drive architectures using data</a:t>
            </a:r>
          </a:p>
          <a:p>
            <a:pPr lvl="1"/>
            <a:r>
              <a:rPr lang="en-US" sz="1600" dirty="0"/>
              <a:t>Use AWS tools to measure performance with things like </a:t>
            </a:r>
            <a:r>
              <a:rPr lang="en-US" sz="1600" dirty="0" err="1"/>
              <a:t>Cloudwatch</a:t>
            </a:r>
            <a:r>
              <a:rPr lang="en-US" sz="1600" dirty="0"/>
              <a:t>. Look at speeds, invocations and costs to decide where to make improvements. </a:t>
            </a:r>
          </a:p>
          <a:p>
            <a:r>
              <a:rPr lang="en-US" sz="1600" b="1" dirty="0"/>
              <a:t>Improve through game days</a:t>
            </a:r>
          </a:p>
          <a:p>
            <a:pPr lvl="1"/>
            <a:r>
              <a:rPr lang="en-US" sz="1600" dirty="0"/>
              <a:t>Schedule regular tests with wonky data to see how the system reacts. Simulate production.</a:t>
            </a:r>
          </a:p>
        </p:txBody>
      </p:sp>
    </p:spTree>
    <p:extLst>
      <p:ext uri="{BB962C8B-B14F-4D97-AF65-F5344CB8AC3E}">
        <p14:creationId xmlns:p14="http://schemas.microsoft.com/office/powerpoint/2010/main" val="2945622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CB3E-05A8-794B-9C76-669CB1A532BB}"/>
              </a:ext>
            </a:extLst>
          </p:cNvPr>
          <p:cNvSpPr>
            <a:spLocks noGrp="1"/>
          </p:cNvSpPr>
          <p:nvPr>
            <p:ph type="title"/>
          </p:nvPr>
        </p:nvSpPr>
        <p:spPr/>
        <p:txBody>
          <a:bodyPr/>
          <a:lstStyle/>
          <a:p>
            <a:r>
              <a:rPr lang="en-US" dirty="0"/>
              <a:t>Pillar One: Operational Excellence</a:t>
            </a:r>
          </a:p>
        </p:txBody>
      </p:sp>
      <p:sp>
        <p:nvSpPr>
          <p:cNvPr id="3" name="Text Placeholder 2">
            <a:extLst>
              <a:ext uri="{FF2B5EF4-FFF2-40B4-BE49-F238E27FC236}">
                <a16:creationId xmlns:a16="http://schemas.microsoft.com/office/drawing/2014/main" id="{B873CF98-5A45-B34A-B75B-F2809A64F132}"/>
              </a:ext>
            </a:extLst>
          </p:cNvPr>
          <p:cNvSpPr>
            <a:spLocks noGrp="1"/>
          </p:cNvSpPr>
          <p:nvPr>
            <p:ph type="body" idx="1"/>
          </p:nvPr>
        </p:nvSpPr>
        <p:spPr/>
        <p:txBody>
          <a:bodyPr/>
          <a:lstStyle/>
          <a:p>
            <a:r>
              <a:rPr lang="en-US" dirty="0"/>
              <a:t> This one is about the ability to run and monitor systems to deliver business value whilst continually improving supporting processes and procedures.</a:t>
            </a:r>
          </a:p>
          <a:p>
            <a:r>
              <a:rPr lang="en-US" dirty="0"/>
              <a:t> </a:t>
            </a:r>
            <a:r>
              <a:rPr lang="en-US" b="1" dirty="0"/>
              <a:t>Continuous Improvement</a:t>
            </a:r>
            <a:r>
              <a:rPr lang="en-US" dirty="0"/>
              <a:t> is a big part of this- it means that you are constantly evaluating your systems and looking for opportunities to improve the code, the performance, or the architecture.</a:t>
            </a:r>
          </a:p>
        </p:txBody>
      </p:sp>
      <p:pic>
        <p:nvPicPr>
          <p:cNvPr id="4" name="Picture 3">
            <a:extLst>
              <a:ext uri="{FF2B5EF4-FFF2-40B4-BE49-F238E27FC236}">
                <a16:creationId xmlns:a16="http://schemas.microsoft.com/office/drawing/2014/main" id="{5E256C8D-3A0A-3547-B461-356BAD0EAAB8}"/>
              </a:ext>
            </a:extLst>
          </p:cNvPr>
          <p:cNvPicPr>
            <a:picLocks noChangeAspect="1"/>
          </p:cNvPicPr>
          <p:nvPr/>
        </p:nvPicPr>
        <p:blipFill>
          <a:blip r:embed="rId2"/>
          <a:stretch>
            <a:fillRect/>
          </a:stretch>
        </p:blipFill>
        <p:spPr>
          <a:xfrm>
            <a:off x="5187184" y="4679732"/>
            <a:ext cx="1817633" cy="1817633"/>
          </a:xfrm>
          <a:prstGeom prst="rect">
            <a:avLst/>
          </a:prstGeom>
        </p:spPr>
      </p:pic>
    </p:spTree>
    <p:extLst>
      <p:ext uri="{BB962C8B-B14F-4D97-AF65-F5344CB8AC3E}">
        <p14:creationId xmlns:p14="http://schemas.microsoft.com/office/powerpoint/2010/main" val="1711846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0F0C-E1F9-824F-A1E9-0F0A689A6F1A}"/>
              </a:ext>
            </a:extLst>
          </p:cNvPr>
          <p:cNvSpPr>
            <a:spLocks noGrp="1"/>
          </p:cNvSpPr>
          <p:nvPr>
            <p:ph type="title"/>
          </p:nvPr>
        </p:nvSpPr>
        <p:spPr/>
        <p:txBody>
          <a:bodyPr/>
          <a:lstStyle/>
          <a:p>
            <a:r>
              <a:rPr lang="en-US" dirty="0"/>
              <a:t>Six Principles of Operational Excellence</a:t>
            </a:r>
          </a:p>
        </p:txBody>
      </p:sp>
      <p:graphicFrame>
        <p:nvGraphicFramePr>
          <p:cNvPr id="4" name="Table 3">
            <a:extLst>
              <a:ext uri="{FF2B5EF4-FFF2-40B4-BE49-F238E27FC236}">
                <a16:creationId xmlns:a16="http://schemas.microsoft.com/office/drawing/2014/main" id="{1306A6EB-98EF-0046-AD56-BEBD6E5B7793}"/>
              </a:ext>
            </a:extLst>
          </p:cNvPr>
          <p:cNvGraphicFramePr>
            <a:graphicFrameLocks noGrp="1"/>
          </p:cNvGraphicFramePr>
          <p:nvPr/>
        </p:nvGraphicFramePr>
        <p:xfrm>
          <a:off x="1600199" y="1407510"/>
          <a:ext cx="8991600" cy="3689570"/>
        </p:xfrm>
        <a:graphic>
          <a:graphicData uri="http://schemas.openxmlformats.org/drawingml/2006/table">
            <a:tbl>
              <a:tblPr firstRow="1" bandRow="1">
                <a:tableStyleId>{5C22544A-7EE6-4342-B048-85BDC9FD1C3A}</a:tableStyleId>
              </a:tblPr>
              <a:tblGrid>
                <a:gridCol w="2435773">
                  <a:extLst>
                    <a:ext uri="{9D8B030D-6E8A-4147-A177-3AD203B41FA5}">
                      <a16:colId xmlns:a16="http://schemas.microsoft.com/office/drawing/2014/main" val="87237975"/>
                    </a:ext>
                  </a:extLst>
                </a:gridCol>
                <a:gridCol w="6555827">
                  <a:extLst>
                    <a:ext uri="{9D8B030D-6E8A-4147-A177-3AD203B41FA5}">
                      <a16:colId xmlns:a16="http://schemas.microsoft.com/office/drawing/2014/main" val="1556564672"/>
                    </a:ext>
                  </a:extLst>
                </a:gridCol>
              </a:tblGrid>
              <a:tr h="473185">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939302722"/>
                  </a:ext>
                </a:extLst>
              </a:tr>
              <a:tr h="473185">
                <a:tc>
                  <a:txBody>
                    <a:bodyPr/>
                    <a:lstStyle/>
                    <a:p>
                      <a:r>
                        <a:rPr lang="en-US" b="1" dirty="0"/>
                        <a:t>Perform operations as code</a:t>
                      </a:r>
                    </a:p>
                  </a:txBody>
                  <a:tcPr/>
                </a:tc>
                <a:tc>
                  <a:txBody>
                    <a:bodyPr/>
                    <a:lstStyle/>
                    <a:p>
                      <a:r>
                        <a:rPr lang="en-US" dirty="0"/>
                        <a:t>In the cloud, you can apply the same engineering discipline that you use for application code to your entire environment. You can define your entire workload (applications, infrastructure) as code and update it with code. You can implement your operations procedures as code and automate their execution by triggering them in response to events. By performing operations as code, you limit human error and enable consistent responses to events.</a:t>
                      </a:r>
                    </a:p>
                  </a:txBody>
                  <a:tcPr/>
                </a:tc>
                <a:extLst>
                  <a:ext uri="{0D108BD9-81ED-4DB2-BD59-A6C34878D82A}">
                    <a16:rowId xmlns:a16="http://schemas.microsoft.com/office/drawing/2014/main" val="3685833420"/>
                  </a:ext>
                </a:extLst>
              </a:tr>
              <a:tr h="473185">
                <a:tc>
                  <a:txBody>
                    <a:bodyPr/>
                    <a:lstStyle/>
                    <a:p>
                      <a:r>
                        <a:rPr lang="en-US" b="1" dirty="0"/>
                        <a:t>Annotate documentation</a:t>
                      </a:r>
                    </a:p>
                  </a:txBody>
                  <a:tcPr/>
                </a:tc>
                <a:tc>
                  <a:txBody>
                    <a:bodyPr/>
                    <a:lstStyle/>
                    <a:p>
                      <a:r>
                        <a:rPr lang="en-US" dirty="0"/>
                        <a:t>In an on-premises environment, documentation is created by hand, used by people, and hard to keep in sync with the pace of change. In the cloud, you can automate the creation of annotated documentation after every build (or automatically annotate hand-crafted documentation). Annotated documentation can be used by people and systems. Use annotations as an input to your operations code.</a:t>
                      </a:r>
                    </a:p>
                  </a:txBody>
                  <a:tcPr/>
                </a:tc>
                <a:extLst>
                  <a:ext uri="{0D108BD9-81ED-4DB2-BD59-A6C34878D82A}">
                    <a16:rowId xmlns:a16="http://schemas.microsoft.com/office/drawing/2014/main" val="4061497948"/>
                  </a:ext>
                </a:extLst>
              </a:tr>
              <a:tr h="4731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5135083"/>
                  </a:ext>
                </a:extLst>
              </a:tr>
            </a:tbl>
          </a:graphicData>
        </a:graphic>
      </p:graphicFrame>
    </p:spTree>
    <p:extLst>
      <p:ext uri="{BB962C8B-B14F-4D97-AF65-F5344CB8AC3E}">
        <p14:creationId xmlns:p14="http://schemas.microsoft.com/office/powerpoint/2010/main" val="2343786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D8E0-EA15-C54F-B03E-977A899F8146}"/>
              </a:ext>
            </a:extLst>
          </p:cNvPr>
          <p:cNvSpPr>
            <a:spLocks noGrp="1"/>
          </p:cNvSpPr>
          <p:nvPr>
            <p:ph type="title"/>
          </p:nvPr>
        </p:nvSpPr>
        <p:spPr/>
        <p:txBody>
          <a:bodyPr/>
          <a:lstStyle/>
          <a:p>
            <a:r>
              <a:rPr lang="en-US" dirty="0"/>
              <a:t>Six Principles of Operational Excellence</a:t>
            </a:r>
          </a:p>
        </p:txBody>
      </p:sp>
      <p:graphicFrame>
        <p:nvGraphicFramePr>
          <p:cNvPr id="5" name="Table 4">
            <a:extLst>
              <a:ext uri="{FF2B5EF4-FFF2-40B4-BE49-F238E27FC236}">
                <a16:creationId xmlns:a16="http://schemas.microsoft.com/office/drawing/2014/main" id="{C15F26A0-D122-044E-84BB-4F8B239ACCEB}"/>
              </a:ext>
            </a:extLst>
          </p:cNvPr>
          <p:cNvGraphicFramePr>
            <a:graphicFrameLocks noGrp="1"/>
          </p:cNvGraphicFramePr>
          <p:nvPr/>
        </p:nvGraphicFramePr>
        <p:xfrm>
          <a:off x="1600200" y="1407509"/>
          <a:ext cx="8991600" cy="3962342"/>
        </p:xfrm>
        <a:graphic>
          <a:graphicData uri="http://schemas.openxmlformats.org/drawingml/2006/table">
            <a:tbl>
              <a:tblPr firstRow="1" bandRow="1">
                <a:tableStyleId>{5C22544A-7EE6-4342-B048-85BDC9FD1C3A}</a:tableStyleId>
              </a:tblPr>
              <a:tblGrid>
                <a:gridCol w="2540876">
                  <a:extLst>
                    <a:ext uri="{9D8B030D-6E8A-4147-A177-3AD203B41FA5}">
                      <a16:colId xmlns:a16="http://schemas.microsoft.com/office/drawing/2014/main" val="3482497885"/>
                    </a:ext>
                  </a:extLst>
                </a:gridCol>
                <a:gridCol w="6450724">
                  <a:extLst>
                    <a:ext uri="{9D8B030D-6E8A-4147-A177-3AD203B41FA5}">
                      <a16:colId xmlns:a16="http://schemas.microsoft.com/office/drawing/2014/main" val="579763455"/>
                    </a:ext>
                  </a:extLst>
                </a:gridCol>
              </a:tblGrid>
              <a:tr h="396182">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528161038"/>
                  </a:ext>
                </a:extLst>
              </a:tr>
              <a:tr h="396182">
                <a:tc>
                  <a:txBody>
                    <a:bodyPr/>
                    <a:lstStyle/>
                    <a:p>
                      <a:r>
                        <a:rPr lang="en-US" b="1" dirty="0"/>
                        <a:t>Refine operations procedures frequently</a:t>
                      </a:r>
                    </a:p>
                  </a:txBody>
                  <a:tcPr/>
                </a:tc>
                <a:tc>
                  <a:txBody>
                    <a:bodyPr/>
                    <a:lstStyle/>
                    <a:p>
                      <a:r>
                        <a:rPr lang="en-US" dirty="0"/>
                        <a:t>As you use operations procedures, look for opportunities to improve them. As you evolve your workload, evolve your procedures appropriately. Set up regular game days to review and validate that all procedures are effective and that teams are familiar with them</a:t>
                      </a:r>
                    </a:p>
                  </a:txBody>
                  <a:tcPr/>
                </a:tc>
                <a:extLst>
                  <a:ext uri="{0D108BD9-81ED-4DB2-BD59-A6C34878D82A}">
                    <a16:rowId xmlns:a16="http://schemas.microsoft.com/office/drawing/2014/main" val="3490619412"/>
                  </a:ext>
                </a:extLst>
              </a:tr>
              <a:tr h="396182">
                <a:tc>
                  <a:txBody>
                    <a:bodyPr/>
                    <a:lstStyle/>
                    <a:p>
                      <a:r>
                        <a:rPr lang="en-US" b="1" dirty="0"/>
                        <a:t>Make frequent, small, reversible changes</a:t>
                      </a:r>
                    </a:p>
                  </a:txBody>
                  <a:tcPr/>
                </a:tc>
                <a:tc>
                  <a:txBody>
                    <a:bodyPr/>
                    <a:lstStyle/>
                    <a:p>
                      <a:r>
                        <a:rPr lang="en-US" dirty="0"/>
                        <a:t>Design workloads to allow components to be updated regularly. Make changes in small increments that can be reversed if they fail (without affecting customers when possible)</a:t>
                      </a:r>
                    </a:p>
                  </a:txBody>
                  <a:tcPr/>
                </a:tc>
                <a:extLst>
                  <a:ext uri="{0D108BD9-81ED-4DB2-BD59-A6C34878D82A}">
                    <a16:rowId xmlns:a16="http://schemas.microsoft.com/office/drawing/2014/main" val="4085824594"/>
                  </a:ext>
                </a:extLst>
              </a:tr>
              <a:tr h="396182">
                <a:tc>
                  <a:txBody>
                    <a:bodyPr/>
                    <a:lstStyle/>
                    <a:p>
                      <a:r>
                        <a:rPr lang="en-US" b="1" dirty="0"/>
                        <a:t>Anticipate failure</a:t>
                      </a:r>
                    </a:p>
                  </a:txBody>
                  <a:tcPr/>
                </a:tc>
                <a:tc>
                  <a:txBody>
                    <a:bodyPr/>
                    <a:lstStyle/>
                    <a:p>
                      <a:r>
                        <a:rPr lang="en-US" dirty="0"/>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their execution. Set up regular game days to test workloads and team responses to simulated events</a:t>
                      </a:r>
                    </a:p>
                  </a:txBody>
                  <a:tcPr/>
                </a:tc>
                <a:extLst>
                  <a:ext uri="{0D108BD9-81ED-4DB2-BD59-A6C34878D82A}">
                    <a16:rowId xmlns:a16="http://schemas.microsoft.com/office/drawing/2014/main" val="3307620717"/>
                  </a:ext>
                </a:extLst>
              </a:tr>
              <a:tr h="396182">
                <a:tc>
                  <a:txBody>
                    <a:bodyPr/>
                    <a:lstStyle/>
                    <a:p>
                      <a:r>
                        <a:rPr lang="en-US" b="1" dirty="0"/>
                        <a:t>Learn from all operational failures</a:t>
                      </a:r>
                    </a:p>
                  </a:txBody>
                  <a:tcPr/>
                </a:tc>
                <a:tc>
                  <a:txBody>
                    <a:bodyPr/>
                    <a:lstStyle/>
                    <a:p>
                      <a:r>
                        <a:rPr lang="en-US" dirty="0"/>
                        <a:t>Drive improvement through lessons learned from all operational events and failures. Share what is learned across teams and through the entire organization.</a:t>
                      </a:r>
                    </a:p>
                  </a:txBody>
                  <a:tcPr/>
                </a:tc>
                <a:extLst>
                  <a:ext uri="{0D108BD9-81ED-4DB2-BD59-A6C34878D82A}">
                    <a16:rowId xmlns:a16="http://schemas.microsoft.com/office/drawing/2014/main" val="2360287902"/>
                  </a:ext>
                </a:extLst>
              </a:tr>
            </a:tbl>
          </a:graphicData>
        </a:graphic>
      </p:graphicFrame>
    </p:spTree>
    <p:extLst>
      <p:ext uri="{BB962C8B-B14F-4D97-AF65-F5344CB8AC3E}">
        <p14:creationId xmlns:p14="http://schemas.microsoft.com/office/powerpoint/2010/main" val="121158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6ABC-D423-384D-943B-5CB70555FB91}"/>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02F2704E-7DE0-CE4E-86CB-6E0B1A7E48D1}"/>
              </a:ext>
            </a:extLst>
          </p:cNvPr>
          <p:cNvSpPr>
            <a:spLocks noGrp="1"/>
          </p:cNvSpPr>
          <p:nvPr>
            <p:ph type="body" idx="1"/>
          </p:nvPr>
        </p:nvSpPr>
        <p:spPr/>
        <p:txBody>
          <a:bodyPr/>
          <a:lstStyle/>
          <a:p>
            <a:r>
              <a:rPr lang="en-US" dirty="0"/>
              <a:t> Nothing especially profound about the process here; Amazon is a big fan of the </a:t>
            </a:r>
            <a:r>
              <a:rPr lang="en-US" b="1" dirty="0"/>
              <a:t>Prepare, Operate, Evolve</a:t>
            </a:r>
            <a:endParaRPr lang="en-US" dirty="0"/>
          </a:p>
        </p:txBody>
      </p:sp>
      <p:pic>
        <p:nvPicPr>
          <p:cNvPr id="4" name="Picture 3">
            <a:extLst>
              <a:ext uri="{FF2B5EF4-FFF2-40B4-BE49-F238E27FC236}">
                <a16:creationId xmlns:a16="http://schemas.microsoft.com/office/drawing/2014/main" id="{5157DB89-FCCC-E84C-944E-FB3CF674A70C}"/>
              </a:ext>
            </a:extLst>
          </p:cNvPr>
          <p:cNvPicPr>
            <a:picLocks noChangeAspect="1"/>
          </p:cNvPicPr>
          <p:nvPr/>
        </p:nvPicPr>
        <p:blipFill>
          <a:blip r:embed="rId2"/>
          <a:stretch>
            <a:fillRect/>
          </a:stretch>
        </p:blipFill>
        <p:spPr>
          <a:xfrm>
            <a:off x="2420226" y="2568914"/>
            <a:ext cx="7351549" cy="4136687"/>
          </a:xfrm>
          <a:prstGeom prst="rect">
            <a:avLst/>
          </a:prstGeom>
        </p:spPr>
      </p:pic>
    </p:spTree>
    <p:extLst>
      <p:ext uri="{BB962C8B-B14F-4D97-AF65-F5344CB8AC3E}">
        <p14:creationId xmlns:p14="http://schemas.microsoft.com/office/powerpoint/2010/main" val="264544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F2F-3B51-CB4D-9C9F-10E66B3CA2A4}"/>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15E19DC4-7507-BC47-BB6B-E5FCB22EC8E1}"/>
              </a:ext>
            </a:extLst>
          </p:cNvPr>
          <p:cNvSpPr>
            <a:spLocks noGrp="1"/>
          </p:cNvSpPr>
          <p:nvPr>
            <p:ph type="body" idx="1"/>
          </p:nvPr>
        </p:nvSpPr>
        <p:spPr/>
        <p:txBody>
          <a:bodyPr/>
          <a:lstStyle/>
          <a:p>
            <a:r>
              <a:rPr lang="en-US" dirty="0"/>
              <a:t> </a:t>
            </a:r>
            <a:r>
              <a:rPr lang="en-US" b="1" dirty="0"/>
              <a:t>PREPARE</a:t>
            </a:r>
            <a:r>
              <a:rPr lang="en-US" dirty="0"/>
              <a:t>: Use </a:t>
            </a:r>
            <a:r>
              <a:rPr lang="en-US" dirty="0">
                <a:solidFill>
                  <a:schemeClr val="accent5">
                    <a:lumMod val="50000"/>
                  </a:schemeClr>
                </a:solidFill>
              </a:rPr>
              <a:t>AWS Config</a:t>
            </a:r>
            <a:r>
              <a:rPr lang="en-US" dirty="0"/>
              <a:t>- especially the </a:t>
            </a:r>
            <a:r>
              <a:rPr lang="en-US" dirty="0">
                <a:solidFill>
                  <a:schemeClr val="accent5">
                    <a:lumMod val="50000"/>
                  </a:schemeClr>
                </a:solidFill>
              </a:rPr>
              <a:t>AWS Config RULES </a:t>
            </a:r>
            <a:r>
              <a:rPr lang="en-US" dirty="0"/>
              <a:t>to make sure that everything going on with your infrastructure is as intended. We’ll do a quick demo here for that…</a:t>
            </a:r>
          </a:p>
          <a:p>
            <a:r>
              <a:rPr lang="en-US" dirty="0"/>
              <a:t> </a:t>
            </a:r>
            <a:r>
              <a:rPr lang="en-US" b="1" dirty="0"/>
              <a:t>OPERATE: </a:t>
            </a:r>
            <a:r>
              <a:rPr lang="en-US" dirty="0"/>
              <a:t>We’ll use </a:t>
            </a:r>
            <a:r>
              <a:rPr lang="en-US" dirty="0">
                <a:solidFill>
                  <a:schemeClr val="accent5">
                    <a:lumMod val="50000"/>
                  </a:schemeClr>
                </a:solidFill>
              </a:rPr>
              <a:t>AWS </a:t>
            </a:r>
            <a:r>
              <a:rPr lang="en-US" dirty="0" err="1">
                <a:solidFill>
                  <a:schemeClr val="accent5">
                    <a:lumMod val="50000"/>
                  </a:schemeClr>
                </a:solidFill>
              </a:rPr>
              <a:t>Cloudwatch</a:t>
            </a:r>
            <a:r>
              <a:rPr lang="en-US" dirty="0">
                <a:solidFill>
                  <a:schemeClr val="accent5">
                    <a:lumMod val="50000"/>
                  </a:schemeClr>
                </a:solidFill>
              </a:rPr>
              <a:t> </a:t>
            </a:r>
            <a:r>
              <a:rPr lang="en-US" dirty="0"/>
              <a:t>for this- which we will get to shortly. Also </a:t>
            </a:r>
            <a:r>
              <a:rPr lang="en-US" dirty="0">
                <a:solidFill>
                  <a:schemeClr val="bg2"/>
                </a:solidFill>
              </a:rPr>
              <a:t>AWS X-Ray</a:t>
            </a:r>
          </a:p>
          <a:p>
            <a:r>
              <a:rPr lang="en-US" dirty="0"/>
              <a:t> </a:t>
            </a:r>
            <a:r>
              <a:rPr lang="en-US" b="1" dirty="0"/>
              <a:t>EVOLVE:</a:t>
            </a:r>
            <a:r>
              <a:rPr lang="en-US" dirty="0"/>
              <a:t> </a:t>
            </a:r>
            <a:r>
              <a:rPr lang="en-US" dirty="0">
                <a:solidFill>
                  <a:schemeClr val="accent5">
                    <a:lumMod val="50000"/>
                  </a:schemeClr>
                </a:solidFill>
              </a:rPr>
              <a:t>AWS Elasticsearch Service </a:t>
            </a:r>
            <a:r>
              <a:rPr lang="en-US" dirty="0">
                <a:solidFill>
                  <a:schemeClr val="tx1"/>
                </a:solidFill>
              </a:rPr>
              <a:t>is awesome for this type of stuff. </a:t>
            </a:r>
            <a:endParaRPr lang="en-US" dirty="0">
              <a:solidFill>
                <a:schemeClr val="accent5">
                  <a:lumMod val="50000"/>
                </a:schemeClr>
              </a:solidFill>
            </a:endParaRPr>
          </a:p>
        </p:txBody>
      </p:sp>
      <p:pic>
        <p:nvPicPr>
          <p:cNvPr id="5" name="Picture 4">
            <a:extLst>
              <a:ext uri="{FF2B5EF4-FFF2-40B4-BE49-F238E27FC236}">
                <a16:creationId xmlns:a16="http://schemas.microsoft.com/office/drawing/2014/main" id="{ECF8B4F6-5322-1540-9D82-6BFF4A903C07}"/>
              </a:ext>
            </a:extLst>
          </p:cNvPr>
          <p:cNvPicPr>
            <a:picLocks noChangeAspect="1"/>
          </p:cNvPicPr>
          <p:nvPr/>
        </p:nvPicPr>
        <p:blipFill>
          <a:blip r:embed="rId2"/>
          <a:stretch>
            <a:fillRect/>
          </a:stretch>
        </p:blipFill>
        <p:spPr>
          <a:xfrm>
            <a:off x="5200845" y="5085036"/>
            <a:ext cx="1613361" cy="1620564"/>
          </a:xfrm>
          <a:prstGeom prst="rect">
            <a:avLst/>
          </a:prstGeom>
        </p:spPr>
      </p:pic>
    </p:spTree>
    <p:extLst>
      <p:ext uri="{BB962C8B-B14F-4D97-AF65-F5344CB8AC3E}">
        <p14:creationId xmlns:p14="http://schemas.microsoft.com/office/powerpoint/2010/main" val="332273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1183367" y="324000"/>
            <a:ext cx="110013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Proxima Nova"/>
              <a:buNone/>
            </a:pPr>
            <a:r>
              <a:rPr lang="en-US">
                <a:solidFill>
                  <a:srgbClr val="3F3F3F"/>
                </a:solidFill>
                <a:latin typeface="Proxima Nova"/>
                <a:ea typeface="Proxima Nova"/>
                <a:cs typeface="Proxima Nova"/>
                <a:sym typeface="Proxima Nova"/>
              </a:rPr>
              <a:t>World Class Practitioners</a:t>
            </a:r>
            <a:endParaRPr/>
          </a:p>
        </p:txBody>
      </p:sp>
      <p:sp>
        <p:nvSpPr>
          <p:cNvPr id="99" name="Google Shape;99;p19"/>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4</a:t>
            </a:fld>
            <a:endParaRPr/>
          </a:p>
        </p:txBody>
      </p:sp>
      <p:pic>
        <p:nvPicPr>
          <p:cNvPr id="100" name="Google Shape;100;p19"/>
          <p:cNvPicPr preferRelativeResize="0"/>
          <p:nvPr/>
        </p:nvPicPr>
        <p:blipFill>
          <a:blip r:embed="rId3">
            <a:alphaModFix/>
          </a:blip>
          <a:stretch>
            <a:fillRect/>
          </a:stretch>
        </p:blipFill>
        <p:spPr>
          <a:xfrm>
            <a:off x="203200" y="1501767"/>
            <a:ext cx="11785600" cy="466458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7AA-2DA7-FE43-BFC6-26AE4C7E93EE}"/>
              </a:ext>
            </a:extLst>
          </p:cNvPr>
          <p:cNvSpPr>
            <a:spLocks noGrp="1"/>
          </p:cNvSpPr>
          <p:nvPr>
            <p:ph type="title"/>
          </p:nvPr>
        </p:nvSpPr>
        <p:spPr/>
        <p:txBody>
          <a:bodyPr/>
          <a:lstStyle/>
          <a:p>
            <a:r>
              <a:rPr lang="en-US" dirty="0"/>
              <a:t>Pillar Two: Security</a:t>
            </a:r>
          </a:p>
        </p:txBody>
      </p:sp>
      <p:sp>
        <p:nvSpPr>
          <p:cNvPr id="3" name="Text Placeholder 2">
            <a:extLst>
              <a:ext uri="{FF2B5EF4-FFF2-40B4-BE49-F238E27FC236}">
                <a16:creationId xmlns:a16="http://schemas.microsoft.com/office/drawing/2014/main" id="{13AB35AC-2F32-884B-B1E8-536D5A598F36}"/>
              </a:ext>
            </a:extLst>
          </p:cNvPr>
          <p:cNvSpPr>
            <a:spLocks noGrp="1"/>
          </p:cNvSpPr>
          <p:nvPr>
            <p:ph type="body" idx="1"/>
          </p:nvPr>
        </p:nvSpPr>
        <p:spPr/>
        <p:txBody>
          <a:bodyPr/>
          <a:lstStyle/>
          <a:p>
            <a:r>
              <a:rPr lang="en-US" dirty="0"/>
              <a:t> So for the Security principal we’ll want to think about protecting information, systems, and assets. We’ll do this by following several design principals (just like with Operational Excellence).</a:t>
            </a:r>
          </a:p>
        </p:txBody>
      </p:sp>
      <p:pic>
        <p:nvPicPr>
          <p:cNvPr id="4" name="Picture 3">
            <a:extLst>
              <a:ext uri="{FF2B5EF4-FFF2-40B4-BE49-F238E27FC236}">
                <a16:creationId xmlns:a16="http://schemas.microsoft.com/office/drawing/2014/main" id="{8948892D-608A-8C48-B1F5-93A89B0B1DEE}"/>
              </a:ext>
            </a:extLst>
          </p:cNvPr>
          <p:cNvPicPr>
            <a:picLocks noChangeAspect="1"/>
          </p:cNvPicPr>
          <p:nvPr/>
        </p:nvPicPr>
        <p:blipFill>
          <a:blip r:embed="rId2"/>
          <a:stretch>
            <a:fillRect/>
          </a:stretch>
        </p:blipFill>
        <p:spPr>
          <a:xfrm>
            <a:off x="5226853" y="3520966"/>
            <a:ext cx="1766030" cy="2879833"/>
          </a:xfrm>
          <a:prstGeom prst="rect">
            <a:avLst/>
          </a:prstGeom>
        </p:spPr>
      </p:pic>
    </p:spTree>
    <p:extLst>
      <p:ext uri="{BB962C8B-B14F-4D97-AF65-F5344CB8AC3E}">
        <p14:creationId xmlns:p14="http://schemas.microsoft.com/office/powerpoint/2010/main" val="417955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3F1-B5CA-6348-9C13-D67CD25EF848}"/>
              </a:ext>
            </a:extLst>
          </p:cNvPr>
          <p:cNvSpPr>
            <a:spLocks noGrp="1"/>
          </p:cNvSpPr>
          <p:nvPr>
            <p:ph type="title"/>
          </p:nvPr>
        </p:nvSpPr>
        <p:spPr/>
        <p:txBody>
          <a:bodyPr/>
          <a:lstStyle/>
          <a:p>
            <a:r>
              <a:rPr lang="en-US" dirty="0"/>
              <a:t>Security Design Principals</a:t>
            </a:r>
          </a:p>
        </p:txBody>
      </p:sp>
      <p:graphicFrame>
        <p:nvGraphicFramePr>
          <p:cNvPr id="4" name="Table 3">
            <a:extLst>
              <a:ext uri="{FF2B5EF4-FFF2-40B4-BE49-F238E27FC236}">
                <a16:creationId xmlns:a16="http://schemas.microsoft.com/office/drawing/2014/main" id="{48D7E2FB-D5D1-834D-A225-17DD6793B720}"/>
              </a:ext>
            </a:extLst>
          </p:cNvPr>
          <p:cNvGraphicFramePr>
            <a:graphicFrameLocks noGrp="1"/>
          </p:cNvGraphicFramePr>
          <p:nvPr/>
        </p:nvGraphicFramePr>
        <p:xfrm>
          <a:off x="1524000" y="1355834"/>
          <a:ext cx="9144000" cy="4939863"/>
        </p:xfrm>
        <a:graphic>
          <a:graphicData uri="http://schemas.openxmlformats.org/drawingml/2006/table">
            <a:tbl>
              <a:tblPr firstRow="1" bandRow="1">
                <a:tableStyleId>{5C22544A-7EE6-4342-B048-85BDC9FD1C3A}</a:tableStyleId>
              </a:tblPr>
              <a:tblGrid>
                <a:gridCol w="1452017">
                  <a:extLst>
                    <a:ext uri="{9D8B030D-6E8A-4147-A177-3AD203B41FA5}">
                      <a16:colId xmlns:a16="http://schemas.microsoft.com/office/drawing/2014/main" val="3049413650"/>
                    </a:ext>
                  </a:extLst>
                </a:gridCol>
                <a:gridCol w="5670287">
                  <a:extLst>
                    <a:ext uri="{9D8B030D-6E8A-4147-A177-3AD203B41FA5}">
                      <a16:colId xmlns:a16="http://schemas.microsoft.com/office/drawing/2014/main" val="2293062646"/>
                    </a:ext>
                  </a:extLst>
                </a:gridCol>
                <a:gridCol w="2021696">
                  <a:extLst>
                    <a:ext uri="{9D8B030D-6E8A-4147-A177-3AD203B41FA5}">
                      <a16:colId xmlns:a16="http://schemas.microsoft.com/office/drawing/2014/main" val="526829091"/>
                    </a:ext>
                  </a:extLst>
                </a:gridCol>
              </a:tblGrid>
              <a:tr h="529106">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2812541740"/>
                  </a:ext>
                </a:extLst>
              </a:tr>
              <a:tr h="987123">
                <a:tc>
                  <a:txBody>
                    <a:bodyPr/>
                    <a:lstStyle/>
                    <a:p>
                      <a:r>
                        <a:rPr lang="en-US" b="1" dirty="0"/>
                        <a:t>Implement a strong identity foundation</a:t>
                      </a:r>
                    </a:p>
                  </a:txBody>
                  <a:tcPr/>
                </a:tc>
                <a:tc>
                  <a:txBody>
                    <a:bodyPr/>
                    <a:lstStyle/>
                    <a:p>
                      <a:r>
                        <a:rPr lang="en-US" dirty="0"/>
                        <a:t>Implement the principle of least privilege and enforce separation of duties with appropriate authorization for each interaction with your AWS resources. Centralize privilege management and reduce or even eliminate reliance on long-term credentials.</a:t>
                      </a:r>
                    </a:p>
                  </a:txBody>
                  <a:tcPr/>
                </a:tc>
                <a:tc>
                  <a:txBody>
                    <a:bodyPr/>
                    <a:lstStyle/>
                    <a:p>
                      <a:r>
                        <a:rPr lang="en-US" dirty="0"/>
                        <a:t>IAM Identity Management</a:t>
                      </a:r>
                    </a:p>
                  </a:txBody>
                  <a:tcPr/>
                </a:tc>
                <a:extLst>
                  <a:ext uri="{0D108BD9-81ED-4DB2-BD59-A6C34878D82A}">
                    <a16:rowId xmlns:a16="http://schemas.microsoft.com/office/drawing/2014/main" val="3015170127"/>
                  </a:ext>
                </a:extLst>
              </a:tr>
              <a:tr h="746974">
                <a:tc>
                  <a:txBody>
                    <a:bodyPr/>
                    <a:lstStyle/>
                    <a:p>
                      <a:r>
                        <a:rPr lang="en-US" b="1" dirty="0"/>
                        <a:t>Enable traceability</a:t>
                      </a:r>
                    </a:p>
                  </a:txBody>
                  <a:tcPr/>
                </a:tc>
                <a:tc>
                  <a:txBody>
                    <a:bodyPr/>
                    <a:lstStyle/>
                    <a:p>
                      <a:r>
                        <a:rPr lang="en-US" dirty="0"/>
                        <a:t>Monitor, alert, and audit actions and changes to your environment in real time. Integrate logs and metrics with systems to automatically respond and take action.</a:t>
                      </a:r>
                    </a:p>
                  </a:txBody>
                  <a:tcPr/>
                </a:tc>
                <a:tc>
                  <a:txBody>
                    <a:bodyPr/>
                    <a:lstStyle/>
                    <a:p>
                      <a:r>
                        <a:rPr lang="en-US" dirty="0"/>
                        <a:t>IAM</a:t>
                      </a:r>
                    </a:p>
                  </a:txBody>
                  <a:tcPr/>
                </a:tc>
                <a:extLst>
                  <a:ext uri="{0D108BD9-81ED-4DB2-BD59-A6C34878D82A}">
                    <a16:rowId xmlns:a16="http://schemas.microsoft.com/office/drawing/2014/main" val="1399018189"/>
                  </a:ext>
                </a:extLst>
              </a:tr>
              <a:tr h="964843">
                <a:tc>
                  <a:txBody>
                    <a:bodyPr/>
                    <a:lstStyle/>
                    <a:p>
                      <a:r>
                        <a:rPr lang="en-US" b="1" dirty="0"/>
                        <a:t>Apply security at all layers</a:t>
                      </a:r>
                    </a:p>
                  </a:txBody>
                  <a:tcPr/>
                </a:tc>
                <a:tc>
                  <a:txBody>
                    <a:bodyPr/>
                    <a:lstStyle/>
                    <a:p>
                      <a:r>
                        <a:rPr lang="en-US" dirty="0"/>
                        <a:t>Rather than just focusing on protection of a single outer layer, apply a defense-in-depth approach with other security controls. Apply to all layers (e.g., edge network, VPC, subnet, load balancer, every instance, operating system, and application).</a:t>
                      </a:r>
                    </a:p>
                  </a:txBody>
                  <a:tcPr/>
                </a:tc>
                <a:tc>
                  <a:txBody>
                    <a:bodyPr/>
                    <a:lstStyle/>
                    <a:p>
                      <a:r>
                        <a:rPr lang="en-US" dirty="0"/>
                        <a:t>VPC, subnets, security groups, load balancers</a:t>
                      </a:r>
                    </a:p>
                  </a:txBody>
                  <a:tcPr/>
                </a:tc>
                <a:extLst>
                  <a:ext uri="{0D108BD9-81ED-4DB2-BD59-A6C34878D82A}">
                    <a16:rowId xmlns:a16="http://schemas.microsoft.com/office/drawing/2014/main" val="1557660679"/>
                  </a:ext>
                </a:extLst>
              </a:tr>
              <a:tr h="964843">
                <a:tc>
                  <a:txBody>
                    <a:bodyPr/>
                    <a:lstStyle/>
                    <a:p>
                      <a:r>
                        <a:rPr lang="en-US" b="1" dirty="0"/>
                        <a:t>Automate security best practices</a:t>
                      </a:r>
                    </a:p>
                  </a:txBody>
                  <a:tcPr/>
                </a:tc>
                <a:tc>
                  <a:txBody>
                    <a:bodyPr/>
                    <a:lstStyle/>
                    <a:p>
                      <a:r>
                        <a:rPr lang="en-US" dirty="0"/>
                        <a:t>Automated software-based security mechanisms improve your ability to securely scale more rapidly and cost effectively. Create secure architectures, including the implementation of controls that are defined and managed as code in version-controlled templates.</a:t>
                      </a:r>
                    </a:p>
                  </a:txBody>
                  <a:tcPr/>
                </a:tc>
                <a:tc>
                  <a:txBody>
                    <a:bodyPr/>
                    <a:lstStyle/>
                    <a:p>
                      <a:r>
                        <a:rPr lang="en-US" dirty="0"/>
                        <a:t>Terraform, </a:t>
                      </a:r>
                      <a:r>
                        <a:rPr lang="en-US" dirty="0" err="1"/>
                        <a:t>Cloudformation</a:t>
                      </a:r>
                      <a:endParaRPr lang="en-US" dirty="0"/>
                    </a:p>
                  </a:txBody>
                  <a:tcPr/>
                </a:tc>
                <a:extLst>
                  <a:ext uri="{0D108BD9-81ED-4DB2-BD59-A6C34878D82A}">
                    <a16:rowId xmlns:a16="http://schemas.microsoft.com/office/drawing/2014/main" val="1441112108"/>
                  </a:ext>
                </a:extLst>
              </a:tr>
              <a:tr h="746974">
                <a:tc>
                  <a:txBody>
                    <a:bodyPr/>
                    <a:lstStyle/>
                    <a:p>
                      <a:r>
                        <a:rPr lang="en-US" b="1" dirty="0"/>
                        <a:t>Protect data in transit and at rest</a:t>
                      </a:r>
                    </a:p>
                  </a:txBody>
                  <a:tcPr/>
                </a:tc>
                <a:tc>
                  <a:txBody>
                    <a:bodyPr/>
                    <a:lstStyle/>
                    <a:p>
                      <a:r>
                        <a:rPr lang="en-US" dirty="0"/>
                        <a:t>Classify your data into sensitivity levels and use mechanisms, such as encryption, tokenization, and access control where appropriate.</a:t>
                      </a:r>
                    </a:p>
                  </a:txBody>
                  <a:tcPr/>
                </a:tc>
                <a:tc>
                  <a:txBody>
                    <a:bodyPr/>
                    <a:lstStyle/>
                    <a:p>
                      <a:r>
                        <a:rPr lang="en-US" dirty="0"/>
                        <a:t>SSM, API Gateway, </a:t>
                      </a:r>
                      <a:r>
                        <a:rPr lang="en-US" dirty="0" err="1"/>
                        <a:t>Cloudformation</a:t>
                      </a:r>
                      <a:r>
                        <a:rPr lang="en-US" dirty="0"/>
                        <a:t>, Cognito</a:t>
                      </a:r>
                    </a:p>
                  </a:txBody>
                  <a:tcPr/>
                </a:tc>
                <a:extLst>
                  <a:ext uri="{0D108BD9-81ED-4DB2-BD59-A6C34878D82A}">
                    <a16:rowId xmlns:a16="http://schemas.microsoft.com/office/drawing/2014/main" val="98913148"/>
                  </a:ext>
                </a:extLst>
              </a:tr>
            </a:tbl>
          </a:graphicData>
        </a:graphic>
      </p:graphicFrame>
    </p:spTree>
    <p:extLst>
      <p:ext uri="{BB962C8B-B14F-4D97-AF65-F5344CB8AC3E}">
        <p14:creationId xmlns:p14="http://schemas.microsoft.com/office/powerpoint/2010/main" val="3126107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9AE4-E598-BE48-8515-336A173E1425}"/>
              </a:ext>
            </a:extLst>
          </p:cNvPr>
          <p:cNvSpPr>
            <a:spLocks noGrp="1"/>
          </p:cNvSpPr>
          <p:nvPr>
            <p:ph type="title"/>
          </p:nvPr>
        </p:nvSpPr>
        <p:spPr/>
        <p:txBody>
          <a:bodyPr/>
          <a:lstStyle/>
          <a:p>
            <a:r>
              <a:rPr lang="en-US" dirty="0"/>
              <a:t>Security Design Principles</a:t>
            </a:r>
          </a:p>
        </p:txBody>
      </p:sp>
      <p:graphicFrame>
        <p:nvGraphicFramePr>
          <p:cNvPr id="4" name="Table 3">
            <a:extLst>
              <a:ext uri="{FF2B5EF4-FFF2-40B4-BE49-F238E27FC236}">
                <a16:creationId xmlns:a16="http://schemas.microsoft.com/office/drawing/2014/main" id="{A6C392E1-C7BC-3F40-BCD9-2E1956772270}"/>
              </a:ext>
            </a:extLst>
          </p:cNvPr>
          <p:cNvGraphicFramePr>
            <a:graphicFrameLocks noGrp="1"/>
          </p:cNvGraphicFramePr>
          <p:nvPr/>
        </p:nvGraphicFramePr>
        <p:xfrm>
          <a:off x="1524000" y="1292772"/>
          <a:ext cx="9144000" cy="35267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3382447"/>
                    </a:ext>
                  </a:extLst>
                </a:gridCol>
                <a:gridCol w="3048000">
                  <a:extLst>
                    <a:ext uri="{9D8B030D-6E8A-4147-A177-3AD203B41FA5}">
                      <a16:colId xmlns:a16="http://schemas.microsoft.com/office/drawing/2014/main" val="2427202005"/>
                    </a:ext>
                  </a:extLst>
                </a:gridCol>
                <a:gridCol w="3048000">
                  <a:extLst>
                    <a:ext uri="{9D8B030D-6E8A-4147-A177-3AD203B41FA5}">
                      <a16:colId xmlns:a16="http://schemas.microsoft.com/office/drawing/2014/main" val="2021437840"/>
                    </a:ext>
                  </a:extLst>
                </a:gridCol>
              </a:tblGrid>
              <a:tr h="356842">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4190840340"/>
                  </a:ext>
                </a:extLst>
              </a:tr>
              <a:tr h="434157">
                <a:tc>
                  <a:txBody>
                    <a:bodyPr/>
                    <a:lstStyle/>
                    <a:p>
                      <a:r>
                        <a:rPr lang="en-US" b="1" dirty="0"/>
                        <a:t>Keep people away from data</a:t>
                      </a:r>
                    </a:p>
                  </a:txBody>
                  <a:tcPr/>
                </a:tc>
                <a:tc>
                  <a:txBody>
                    <a:bodyPr/>
                    <a:lstStyle/>
                    <a:p>
                      <a:r>
                        <a:rPr lang="en-US" dirty="0"/>
                        <a:t>Create mechanisms and tools to reduce or eliminate the need for direct access or manual processing of data. This reduces the risk of loss or modification and human error when handling sensitive data.</a:t>
                      </a:r>
                    </a:p>
                  </a:txBody>
                  <a:tcPr/>
                </a:tc>
                <a:tc>
                  <a:txBody>
                    <a:bodyPr/>
                    <a:lstStyle/>
                    <a:p>
                      <a:r>
                        <a:rPr lang="en-US" dirty="0"/>
                        <a:t>RDS, S3, Azure, Redshift, AWS Encryption keys, KMS service</a:t>
                      </a:r>
                    </a:p>
                  </a:txBody>
                  <a:tcPr/>
                </a:tc>
                <a:extLst>
                  <a:ext uri="{0D108BD9-81ED-4DB2-BD59-A6C34878D82A}">
                    <a16:rowId xmlns:a16="http://schemas.microsoft.com/office/drawing/2014/main" val="1765260795"/>
                  </a:ext>
                </a:extLst>
              </a:tr>
              <a:tr h="434157">
                <a:tc>
                  <a:txBody>
                    <a:bodyPr/>
                    <a:lstStyle/>
                    <a:p>
                      <a:r>
                        <a:rPr lang="en-US" b="1" dirty="0"/>
                        <a:t>Prepare for security events</a:t>
                      </a:r>
                    </a:p>
                  </a:txBody>
                  <a:tcPr/>
                </a:tc>
                <a:tc>
                  <a:txBody>
                    <a:bodyPr/>
                    <a:lstStyle/>
                    <a:p>
                      <a:r>
                        <a:rPr lang="en-US" dirty="0"/>
                        <a:t>Prepare for an incident by having an incident management process that aligns to your organizational requirements. Run incident response simulations and use tools with automation to increase your speed for detection, investigation, and recovery</a:t>
                      </a:r>
                    </a:p>
                  </a:txBody>
                  <a:tcPr/>
                </a:tc>
                <a:tc>
                  <a:txBody>
                    <a:bodyPr/>
                    <a:lstStyle/>
                    <a:p>
                      <a:r>
                        <a:rPr lang="en-US" dirty="0"/>
                        <a:t>Lambdas, EC2, AWS Guard-Duty</a:t>
                      </a:r>
                    </a:p>
                  </a:txBody>
                  <a:tcPr/>
                </a:tc>
                <a:extLst>
                  <a:ext uri="{0D108BD9-81ED-4DB2-BD59-A6C34878D82A}">
                    <a16:rowId xmlns:a16="http://schemas.microsoft.com/office/drawing/2014/main" val="430193152"/>
                  </a:ext>
                </a:extLst>
              </a:tr>
            </a:tbl>
          </a:graphicData>
        </a:graphic>
      </p:graphicFrame>
    </p:spTree>
    <p:extLst>
      <p:ext uri="{BB962C8B-B14F-4D97-AF65-F5344CB8AC3E}">
        <p14:creationId xmlns:p14="http://schemas.microsoft.com/office/powerpoint/2010/main" val="1770410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1726-CF10-7447-A1FA-5A179100543C}"/>
              </a:ext>
            </a:extLst>
          </p:cNvPr>
          <p:cNvSpPr>
            <a:spLocks noGrp="1"/>
          </p:cNvSpPr>
          <p:nvPr>
            <p:ph type="title"/>
          </p:nvPr>
        </p:nvSpPr>
        <p:spPr/>
        <p:txBody>
          <a:bodyPr/>
          <a:lstStyle/>
          <a:p>
            <a:r>
              <a:rPr lang="en-US" dirty="0"/>
              <a:t>Security Design Principles</a:t>
            </a:r>
          </a:p>
        </p:txBody>
      </p:sp>
      <p:sp>
        <p:nvSpPr>
          <p:cNvPr id="3" name="Text Placeholder 2">
            <a:extLst>
              <a:ext uri="{FF2B5EF4-FFF2-40B4-BE49-F238E27FC236}">
                <a16:creationId xmlns:a16="http://schemas.microsoft.com/office/drawing/2014/main" id="{EEDA38EC-068B-D44A-8318-536C0FD0AC9D}"/>
              </a:ext>
            </a:extLst>
          </p:cNvPr>
          <p:cNvSpPr>
            <a:spLocks noGrp="1"/>
          </p:cNvSpPr>
          <p:nvPr>
            <p:ph type="body" idx="1"/>
          </p:nvPr>
        </p:nvSpPr>
        <p:spPr/>
        <p:txBody>
          <a:bodyPr/>
          <a:lstStyle/>
          <a:p>
            <a:r>
              <a:rPr lang="en-US" dirty="0"/>
              <a:t> We’ll be going over some of the tools we’ll be using in security design in the upcoming sections (around modules four and two)…but let’s list some of them and do a quick intro here: </a:t>
            </a:r>
          </a:p>
          <a:p>
            <a:pPr lvl="1"/>
            <a:r>
              <a:rPr lang="en-US" b="1" dirty="0"/>
              <a:t> </a:t>
            </a:r>
            <a:r>
              <a:rPr lang="en-US" sz="2000" b="1" dirty="0"/>
              <a:t>AWS Web Application Firewall: </a:t>
            </a:r>
            <a:r>
              <a:rPr lang="en-US" sz="2000" dirty="0"/>
              <a:t>AWS WAF is a web application firewall that lets you monitor the HTTP and HTTPS requests that are forwarded to an Amazon API Gateway API, Amazon CloudFront or an Application Load Balancer. AWS WAF also lets you control access to your content</a:t>
            </a:r>
          </a:p>
          <a:p>
            <a:pPr lvl="1"/>
            <a:r>
              <a:rPr lang="en-US" sz="2000" b="1" dirty="0"/>
              <a:t> AWS </a:t>
            </a:r>
            <a:r>
              <a:rPr lang="en-US" sz="2000" b="1" dirty="0" err="1"/>
              <a:t>Sheild</a:t>
            </a:r>
            <a:r>
              <a:rPr lang="en-US" sz="2000" b="1" dirty="0"/>
              <a:t>: </a:t>
            </a:r>
            <a:r>
              <a:rPr lang="en-US" sz="2000" dirty="0"/>
              <a:t>Protection against DDOS attacks- comes standard with AWS resources.</a:t>
            </a:r>
          </a:p>
          <a:p>
            <a:pPr lvl="1"/>
            <a:r>
              <a:rPr lang="en-US" sz="2000" b="1" dirty="0"/>
              <a:t> AWS Macie: </a:t>
            </a:r>
            <a:r>
              <a:rPr lang="en-US" sz="2000" dirty="0"/>
              <a:t>AWS machine learning that automatically detects, classifies, and protects sensitive data using machine learning.</a:t>
            </a:r>
          </a:p>
          <a:p>
            <a:pPr lvl="1"/>
            <a:r>
              <a:rPr lang="en-US" sz="2000" b="1" dirty="0"/>
              <a:t>AWS Key Management System:</a:t>
            </a:r>
            <a:r>
              <a:rPr lang="en-US" sz="2000" dirty="0"/>
              <a:t> Encrypt data</a:t>
            </a:r>
            <a:endParaRPr lang="en-US" sz="2000" b="1" dirty="0"/>
          </a:p>
        </p:txBody>
      </p:sp>
    </p:spTree>
    <p:extLst>
      <p:ext uri="{BB962C8B-B14F-4D97-AF65-F5344CB8AC3E}">
        <p14:creationId xmlns:p14="http://schemas.microsoft.com/office/powerpoint/2010/main" val="39899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205B-26A2-8E48-8AE0-57589C6A69AC}"/>
              </a:ext>
            </a:extLst>
          </p:cNvPr>
          <p:cNvSpPr>
            <a:spLocks noGrp="1"/>
          </p:cNvSpPr>
          <p:nvPr>
            <p:ph type="title"/>
          </p:nvPr>
        </p:nvSpPr>
        <p:spPr/>
        <p:txBody>
          <a:bodyPr/>
          <a:lstStyle/>
          <a:p>
            <a:r>
              <a:rPr lang="en-US" dirty="0"/>
              <a:t>Reliability Pillar</a:t>
            </a:r>
          </a:p>
        </p:txBody>
      </p:sp>
      <p:sp>
        <p:nvSpPr>
          <p:cNvPr id="3" name="Text Placeholder 2">
            <a:extLst>
              <a:ext uri="{FF2B5EF4-FFF2-40B4-BE49-F238E27FC236}">
                <a16:creationId xmlns:a16="http://schemas.microsoft.com/office/drawing/2014/main" id="{A3F33F29-34BC-5145-A3F8-B7003038AFE5}"/>
              </a:ext>
            </a:extLst>
          </p:cNvPr>
          <p:cNvSpPr>
            <a:spLocks noGrp="1"/>
          </p:cNvSpPr>
          <p:nvPr>
            <p:ph type="body" idx="1"/>
          </p:nvPr>
        </p:nvSpPr>
        <p:spPr/>
        <p:txBody>
          <a:bodyPr/>
          <a:lstStyle/>
          <a:p>
            <a:r>
              <a:rPr lang="en-US" dirty="0"/>
              <a:t> So for the Reliability pillar we want the system to recover from infrastructure or service disruptions, dynamically require new resources as necessary to meet demand and mitigate disruptions due to network issue.</a:t>
            </a:r>
          </a:p>
        </p:txBody>
      </p:sp>
      <p:pic>
        <p:nvPicPr>
          <p:cNvPr id="4" name="Picture 3">
            <a:extLst>
              <a:ext uri="{FF2B5EF4-FFF2-40B4-BE49-F238E27FC236}">
                <a16:creationId xmlns:a16="http://schemas.microsoft.com/office/drawing/2014/main" id="{FC7E1AA8-3EAA-BA4B-85B5-B54B9C0BD7FC}"/>
              </a:ext>
            </a:extLst>
          </p:cNvPr>
          <p:cNvPicPr>
            <a:picLocks noChangeAspect="1"/>
          </p:cNvPicPr>
          <p:nvPr/>
        </p:nvPicPr>
        <p:blipFill>
          <a:blip r:embed="rId2"/>
          <a:stretch>
            <a:fillRect/>
          </a:stretch>
        </p:blipFill>
        <p:spPr>
          <a:xfrm>
            <a:off x="4721554" y="3549869"/>
            <a:ext cx="2959100" cy="2743200"/>
          </a:xfrm>
          <a:prstGeom prst="rect">
            <a:avLst/>
          </a:prstGeom>
        </p:spPr>
      </p:pic>
    </p:spTree>
    <p:extLst>
      <p:ext uri="{BB962C8B-B14F-4D97-AF65-F5344CB8AC3E}">
        <p14:creationId xmlns:p14="http://schemas.microsoft.com/office/powerpoint/2010/main" val="3338062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D406-8981-7942-B3A8-61BAE76ECCF4}"/>
              </a:ext>
            </a:extLst>
          </p:cNvPr>
          <p:cNvSpPr>
            <a:spLocks noGrp="1"/>
          </p:cNvSpPr>
          <p:nvPr>
            <p:ph type="title"/>
          </p:nvPr>
        </p:nvSpPr>
        <p:spPr/>
        <p:txBody>
          <a:bodyPr/>
          <a:lstStyle/>
          <a:p>
            <a:r>
              <a:rPr lang="en-US" dirty="0"/>
              <a:t>Reliability Design Principles</a:t>
            </a:r>
          </a:p>
        </p:txBody>
      </p:sp>
      <p:graphicFrame>
        <p:nvGraphicFramePr>
          <p:cNvPr id="5" name="Table 4">
            <a:extLst>
              <a:ext uri="{FF2B5EF4-FFF2-40B4-BE49-F238E27FC236}">
                <a16:creationId xmlns:a16="http://schemas.microsoft.com/office/drawing/2014/main" id="{99966E84-36C3-9C43-A09C-6B5FD2E2D560}"/>
              </a:ext>
            </a:extLst>
          </p:cNvPr>
          <p:cNvGraphicFramePr>
            <a:graphicFrameLocks noGrp="1"/>
          </p:cNvGraphicFramePr>
          <p:nvPr/>
        </p:nvGraphicFramePr>
        <p:xfrm>
          <a:off x="1600201" y="1324305"/>
          <a:ext cx="9067801" cy="5096279"/>
        </p:xfrm>
        <a:graphic>
          <a:graphicData uri="http://schemas.openxmlformats.org/drawingml/2006/table">
            <a:tbl>
              <a:tblPr firstRow="1" bandRow="1">
                <a:tableStyleId>{5C22544A-7EE6-4342-B048-85BDC9FD1C3A}</a:tableStyleId>
              </a:tblPr>
              <a:tblGrid>
                <a:gridCol w="1500878">
                  <a:extLst>
                    <a:ext uri="{9D8B030D-6E8A-4147-A177-3AD203B41FA5}">
                      <a16:colId xmlns:a16="http://schemas.microsoft.com/office/drawing/2014/main" val="1305536445"/>
                    </a:ext>
                  </a:extLst>
                </a:gridCol>
                <a:gridCol w="6287043">
                  <a:extLst>
                    <a:ext uri="{9D8B030D-6E8A-4147-A177-3AD203B41FA5}">
                      <a16:colId xmlns:a16="http://schemas.microsoft.com/office/drawing/2014/main" val="654956090"/>
                    </a:ext>
                  </a:extLst>
                </a:gridCol>
                <a:gridCol w="1279880">
                  <a:extLst>
                    <a:ext uri="{9D8B030D-6E8A-4147-A177-3AD203B41FA5}">
                      <a16:colId xmlns:a16="http://schemas.microsoft.com/office/drawing/2014/main" val="435846602"/>
                    </a:ext>
                  </a:extLst>
                </a:gridCol>
              </a:tblGrid>
              <a:tr h="395398">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797316743"/>
                  </a:ext>
                </a:extLst>
              </a:tr>
              <a:tr h="1917407">
                <a:tc>
                  <a:txBody>
                    <a:bodyPr/>
                    <a:lstStyle/>
                    <a:p>
                      <a:r>
                        <a:rPr lang="en-US" b="1" dirty="0"/>
                        <a:t>Test recovery procedures</a:t>
                      </a:r>
                    </a:p>
                  </a:txBody>
                  <a:tcPr/>
                </a:tc>
                <a:tc>
                  <a:txBody>
                    <a:bodyPr/>
                    <a:lstStyle/>
                    <a:p>
                      <a:r>
                        <a:rPr lang="en-US" dirty="0"/>
                        <a:t>In an on-premises environment, testing is often conducted to prove the system works in a particular scenario. Testing is not typically used to validate recovery strategies. In the cloud, you can test how your system fails, and you can validate your recovery procedures. You can use automation to simulate different failures or to recreate scenarios that led to failures before. This exposes failure pathways that you can test and rectify before a real failure scenario, reducing the risk of components failing that have not been tested before.</a:t>
                      </a:r>
                    </a:p>
                  </a:txBody>
                  <a:tcPr/>
                </a:tc>
                <a:tc>
                  <a:txBody>
                    <a:bodyPr/>
                    <a:lstStyle/>
                    <a:p>
                      <a:r>
                        <a:rPr lang="en-US" dirty="0" err="1"/>
                        <a:t>Cloudformation</a:t>
                      </a:r>
                      <a:r>
                        <a:rPr lang="en-US" dirty="0"/>
                        <a:t> and Terraform</a:t>
                      </a:r>
                    </a:p>
                  </a:txBody>
                  <a:tcPr/>
                </a:tc>
                <a:extLst>
                  <a:ext uri="{0D108BD9-81ED-4DB2-BD59-A6C34878D82A}">
                    <a16:rowId xmlns:a16="http://schemas.microsoft.com/office/drawing/2014/main" val="1303526068"/>
                  </a:ext>
                </a:extLst>
              </a:tr>
              <a:tr h="1320286">
                <a:tc>
                  <a:txBody>
                    <a:bodyPr/>
                    <a:lstStyle/>
                    <a:p>
                      <a:r>
                        <a:rPr lang="en-US" b="1" dirty="0"/>
                        <a:t>Automatically recover from failure</a:t>
                      </a:r>
                    </a:p>
                  </a:txBody>
                  <a:tcPr/>
                </a:tc>
                <a:tc>
                  <a:txBody>
                    <a:bodyPr/>
                    <a:lstStyle/>
                    <a:p>
                      <a:r>
                        <a:rPr lang="en-US" dirty="0"/>
                        <a:t>By monitoring a system for key performance indicators (KPIs), you can trigger automation when a threshold is breached. This allows for automatic notification and tracking of failures, and for automated recovery processes that work around or repair the failure. With more sophisticated automation, it's possible to anticipate and remediate failures before they occur.</a:t>
                      </a:r>
                    </a:p>
                  </a:txBody>
                  <a:tcPr/>
                </a:tc>
                <a:tc>
                  <a:txBody>
                    <a:bodyPr/>
                    <a:lstStyle/>
                    <a:p>
                      <a:r>
                        <a:rPr lang="en-US" dirty="0" err="1"/>
                        <a:t>Cloudwatch</a:t>
                      </a:r>
                      <a:r>
                        <a:rPr lang="en-US" dirty="0"/>
                        <a:t> Alarms, </a:t>
                      </a:r>
                      <a:r>
                        <a:rPr lang="en-US" dirty="0" err="1"/>
                        <a:t>Cloudtrail</a:t>
                      </a:r>
                      <a:r>
                        <a:rPr lang="en-US" dirty="0"/>
                        <a:t>, X-Ray, </a:t>
                      </a:r>
                      <a:r>
                        <a:rPr lang="en-US" dirty="0" err="1"/>
                        <a:t>Cloudline</a:t>
                      </a:r>
                      <a:r>
                        <a:rPr lang="en-US" dirty="0"/>
                        <a:t>, KMS</a:t>
                      </a:r>
                    </a:p>
                  </a:txBody>
                  <a:tcPr/>
                </a:tc>
                <a:extLst>
                  <a:ext uri="{0D108BD9-81ED-4DB2-BD59-A6C34878D82A}">
                    <a16:rowId xmlns:a16="http://schemas.microsoft.com/office/drawing/2014/main" val="1044715897"/>
                  </a:ext>
                </a:extLst>
              </a:tr>
              <a:tr h="1411874">
                <a:tc>
                  <a:txBody>
                    <a:bodyPr/>
                    <a:lstStyle/>
                    <a:p>
                      <a:r>
                        <a:rPr lang="en-US" b="1" dirty="0"/>
                        <a:t>Scale horizontally to increase aggregate system availability</a:t>
                      </a:r>
                    </a:p>
                  </a:txBody>
                  <a:tcPr/>
                </a:tc>
                <a:tc>
                  <a:txBody>
                    <a:bodyPr/>
                    <a:lstStyle/>
                    <a:p>
                      <a:r>
                        <a:rPr lang="en-US" dirty="0"/>
                        <a:t>Replace one large resource with multiple small resources to reduce the impact of a single failure on the overall system. Distribute requests across multiple, smaller resources to ensure that they don't share a common point of failure.</a:t>
                      </a:r>
                    </a:p>
                  </a:txBody>
                  <a:tcPr/>
                </a:tc>
                <a:tc>
                  <a:txBody>
                    <a:bodyPr/>
                    <a:lstStyle/>
                    <a:p>
                      <a:r>
                        <a:rPr lang="en-US" dirty="0"/>
                        <a:t>Microservices so Lambda, </a:t>
                      </a:r>
                      <a:r>
                        <a:rPr lang="en-US" dirty="0" err="1"/>
                        <a:t>Fargate</a:t>
                      </a:r>
                      <a:r>
                        <a:rPr lang="en-US" dirty="0"/>
                        <a:t>, Docker, s3</a:t>
                      </a:r>
                    </a:p>
                  </a:txBody>
                  <a:tcPr/>
                </a:tc>
                <a:extLst>
                  <a:ext uri="{0D108BD9-81ED-4DB2-BD59-A6C34878D82A}">
                    <a16:rowId xmlns:a16="http://schemas.microsoft.com/office/drawing/2014/main" val="4056690594"/>
                  </a:ext>
                </a:extLst>
              </a:tr>
            </a:tbl>
          </a:graphicData>
        </a:graphic>
      </p:graphicFrame>
    </p:spTree>
    <p:extLst>
      <p:ext uri="{BB962C8B-B14F-4D97-AF65-F5344CB8AC3E}">
        <p14:creationId xmlns:p14="http://schemas.microsoft.com/office/powerpoint/2010/main" val="381770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A8CC-B55B-594A-AA24-D05A5AB6D5D1}"/>
              </a:ext>
            </a:extLst>
          </p:cNvPr>
          <p:cNvSpPr>
            <a:spLocks noGrp="1"/>
          </p:cNvSpPr>
          <p:nvPr>
            <p:ph type="title"/>
          </p:nvPr>
        </p:nvSpPr>
        <p:spPr/>
        <p:txBody>
          <a:bodyPr/>
          <a:lstStyle/>
          <a:p>
            <a:r>
              <a:rPr lang="en-US" dirty="0"/>
              <a:t>Reliability Resign Principles</a:t>
            </a:r>
          </a:p>
        </p:txBody>
      </p:sp>
      <p:graphicFrame>
        <p:nvGraphicFramePr>
          <p:cNvPr id="4" name="Table 3">
            <a:extLst>
              <a:ext uri="{FF2B5EF4-FFF2-40B4-BE49-F238E27FC236}">
                <a16:creationId xmlns:a16="http://schemas.microsoft.com/office/drawing/2014/main" id="{37ED4687-7411-7846-B5B3-A0E7E083D52A}"/>
              </a:ext>
            </a:extLst>
          </p:cNvPr>
          <p:cNvGraphicFramePr>
            <a:graphicFrameLocks noGrp="1"/>
          </p:cNvGraphicFramePr>
          <p:nvPr/>
        </p:nvGraphicFramePr>
        <p:xfrm>
          <a:off x="1681655" y="1397000"/>
          <a:ext cx="8910146" cy="2473960"/>
        </p:xfrm>
        <a:graphic>
          <a:graphicData uri="http://schemas.openxmlformats.org/drawingml/2006/table">
            <a:tbl>
              <a:tblPr firstRow="1" bandRow="1">
                <a:tableStyleId>{5C22544A-7EE6-4342-B048-85BDC9FD1C3A}</a:tableStyleId>
              </a:tblPr>
              <a:tblGrid>
                <a:gridCol w="1355835">
                  <a:extLst>
                    <a:ext uri="{9D8B030D-6E8A-4147-A177-3AD203B41FA5}">
                      <a16:colId xmlns:a16="http://schemas.microsoft.com/office/drawing/2014/main" val="1492783154"/>
                    </a:ext>
                  </a:extLst>
                </a:gridCol>
                <a:gridCol w="6146495">
                  <a:extLst>
                    <a:ext uri="{9D8B030D-6E8A-4147-A177-3AD203B41FA5}">
                      <a16:colId xmlns:a16="http://schemas.microsoft.com/office/drawing/2014/main" val="3120191593"/>
                    </a:ext>
                  </a:extLst>
                </a:gridCol>
                <a:gridCol w="1407816">
                  <a:extLst>
                    <a:ext uri="{9D8B030D-6E8A-4147-A177-3AD203B41FA5}">
                      <a16:colId xmlns:a16="http://schemas.microsoft.com/office/drawing/2014/main" val="3290379132"/>
                    </a:ext>
                  </a:extLst>
                </a:gridCol>
              </a:tblGrid>
              <a:tr h="370840">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1333865603"/>
                  </a:ext>
                </a:extLst>
              </a:tr>
              <a:tr h="370840">
                <a:tc>
                  <a:txBody>
                    <a:bodyPr/>
                    <a:lstStyle/>
                    <a:p>
                      <a:r>
                        <a:rPr lang="en-US" b="1" dirty="0"/>
                        <a:t>Stop guessing capacity</a:t>
                      </a:r>
                    </a:p>
                  </a:txBody>
                  <a:tcPr/>
                </a:tc>
                <a:tc>
                  <a:txBody>
                    <a:bodyPr/>
                    <a:lstStyle/>
                    <a:p>
                      <a:r>
                        <a:rPr lang="en-US" dirty="0"/>
                        <a:t>A common cause of failure in on-premises systems is resource saturation, when the demands placed on a system exceed the capacity of that system (this is often the objective of denial of service attacks). In the cloud, you can monitor demand and system utilization, and automate the addition or removal of resources to maintain the optimal level to satisfy demand without </a:t>
                      </a:r>
                      <a:r>
                        <a:rPr lang="en-US" dirty="0" err="1"/>
                        <a:t>overor</a:t>
                      </a:r>
                      <a:r>
                        <a:rPr lang="en-US" dirty="0"/>
                        <a:t> under- provisioning.</a:t>
                      </a:r>
                    </a:p>
                  </a:txBody>
                  <a:tcPr/>
                </a:tc>
                <a:tc>
                  <a:txBody>
                    <a:bodyPr/>
                    <a:lstStyle/>
                    <a:p>
                      <a:r>
                        <a:rPr lang="en-US" dirty="0"/>
                        <a:t>Dynamo, RDS, Aurora, Lambda, </a:t>
                      </a:r>
                      <a:r>
                        <a:rPr lang="en-US" dirty="0" err="1"/>
                        <a:t>Fargate</a:t>
                      </a:r>
                      <a:endParaRPr lang="en-US" dirty="0"/>
                    </a:p>
                  </a:txBody>
                  <a:tcPr/>
                </a:tc>
                <a:extLst>
                  <a:ext uri="{0D108BD9-81ED-4DB2-BD59-A6C34878D82A}">
                    <a16:rowId xmlns:a16="http://schemas.microsoft.com/office/drawing/2014/main" val="2732889011"/>
                  </a:ext>
                </a:extLst>
              </a:tr>
              <a:tr h="370840">
                <a:tc>
                  <a:txBody>
                    <a:bodyPr/>
                    <a:lstStyle/>
                    <a:p>
                      <a:r>
                        <a:rPr lang="en-US" b="1" dirty="0"/>
                        <a:t>Manage change in automation</a:t>
                      </a:r>
                    </a:p>
                  </a:txBody>
                  <a:tcPr/>
                </a:tc>
                <a:tc>
                  <a:txBody>
                    <a:bodyPr/>
                    <a:lstStyle/>
                    <a:p>
                      <a:r>
                        <a:rPr lang="en-US" dirty="0"/>
                        <a:t>Changes to your infrastructure should be done using automation. The changes that need to be managed are changes to the automation</a:t>
                      </a:r>
                    </a:p>
                  </a:txBody>
                  <a:tcPr/>
                </a:tc>
                <a:tc>
                  <a:txBody>
                    <a:bodyPr/>
                    <a:lstStyle/>
                    <a:p>
                      <a:r>
                        <a:rPr lang="en-US" dirty="0"/>
                        <a:t>Terraform, Serverless</a:t>
                      </a:r>
                    </a:p>
                  </a:txBody>
                  <a:tcPr/>
                </a:tc>
                <a:extLst>
                  <a:ext uri="{0D108BD9-81ED-4DB2-BD59-A6C34878D82A}">
                    <a16:rowId xmlns:a16="http://schemas.microsoft.com/office/drawing/2014/main" val="3494297459"/>
                  </a:ext>
                </a:extLst>
              </a:tr>
            </a:tbl>
          </a:graphicData>
        </a:graphic>
      </p:graphicFrame>
      <p:pic>
        <p:nvPicPr>
          <p:cNvPr id="3" name="Picture 2">
            <a:extLst>
              <a:ext uri="{FF2B5EF4-FFF2-40B4-BE49-F238E27FC236}">
                <a16:creationId xmlns:a16="http://schemas.microsoft.com/office/drawing/2014/main" id="{396CABF8-AFC7-2940-8B7F-325D1F3CFCC8}"/>
              </a:ext>
            </a:extLst>
          </p:cNvPr>
          <p:cNvPicPr>
            <a:picLocks noChangeAspect="1"/>
          </p:cNvPicPr>
          <p:nvPr/>
        </p:nvPicPr>
        <p:blipFill>
          <a:blip r:embed="rId2"/>
          <a:stretch>
            <a:fillRect/>
          </a:stretch>
        </p:blipFill>
        <p:spPr>
          <a:xfrm>
            <a:off x="4452007" y="3976064"/>
            <a:ext cx="3098800" cy="2628900"/>
          </a:xfrm>
          <a:prstGeom prst="rect">
            <a:avLst/>
          </a:prstGeom>
        </p:spPr>
      </p:pic>
    </p:spTree>
    <p:extLst>
      <p:ext uri="{BB962C8B-B14F-4D97-AF65-F5344CB8AC3E}">
        <p14:creationId xmlns:p14="http://schemas.microsoft.com/office/powerpoint/2010/main" val="243665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43EE-7F5D-5346-9EB3-60640DF53C6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44AB7E86-D2EC-A541-9920-8104221842C5}"/>
              </a:ext>
            </a:extLst>
          </p:cNvPr>
          <p:cNvSpPr>
            <a:spLocks noGrp="1"/>
          </p:cNvSpPr>
          <p:nvPr>
            <p:ph type="body" idx="1"/>
          </p:nvPr>
        </p:nvSpPr>
        <p:spPr/>
        <p:txBody>
          <a:bodyPr/>
          <a:lstStyle/>
          <a:p>
            <a:r>
              <a:rPr lang="en-US" dirty="0"/>
              <a:t> The performance efficiency pillar refers to the use of </a:t>
            </a:r>
            <a:r>
              <a:rPr lang="en-US" dirty="0" err="1"/>
              <a:t>aws</a:t>
            </a:r>
            <a:r>
              <a:rPr lang="en-US" dirty="0"/>
              <a:t> resources efficiently to meet system requirements while maintaining efficiency as demand changes and technology evolves. </a:t>
            </a:r>
          </a:p>
          <a:p>
            <a:r>
              <a:rPr lang="en-US" dirty="0"/>
              <a:t> This basically means- don’t create too much or too little- where possible keep it elastic.</a:t>
            </a:r>
          </a:p>
        </p:txBody>
      </p:sp>
      <p:pic>
        <p:nvPicPr>
          <p:cNvPr id="4" name="Picture 3">
            <a:extLst>
              <a:ext uri="{FF2B5EF4-FFF2-40B4-BE49-F238E27FC236}">
                <a16:creationId xmlns:a16="http://schemas.microsoft.com/office/drawing/2014/main" id="{9B56C1BF-9A3D-864D-8112-0D7B34FB06BE}"/>
              </a:ext>
            </a:extLst>
          </p:cNvPr>
          <p:cNvPicPr>
            <a:picLocks noChangeAspect="1"/>
          </p:cNvPicPr>
          <p:nvPr/>
        </p:nvPicPr>
        <p:blipFill>
          <a:blip r:embed="rId2"/>
          <a:stretch>
            <a:fillRect/>
          </a:stretch>
        </p:blipFill>
        <p:spPr>
          <a:xfrm>
            <a:off x="5189830" y="4276616"/>
            <a:ext cx="1812341" cy="2419569"/>
          </a:xfrm>
          <a:prstGeom prst="rect">
            <a:avLst/>
          </a:prstGeom>
        </p:spPr>
      </p:pic>
    </p:spTree>
    <p:extLst>
      <p:ext uri="{BB962C8B-B14F-4D97-AF65-F5344CB8AC3E}">
        <p14:creationId xmlns:p14="http://schemas.microsoft.com/office/powerpoint/2010/main" val="2284772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E891-5A2D-7E48-9E1A-3A8EBE57D91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D5B44512-61DB-1B48-9831-03A082BC5FF3}"/>
              </a:ext>
            </a:extLst>
          </p:cNvPr>
          <p:cNvGraphicFramePr>
            <a:graphicFrameLocks noGrp="1"/>
          </p:cNvGraphicFramePr>
          <p:nvPr/>
        </p:nvGraphicFramePr>
        <p:xfrm>
          <a:off x="1524000" y="1313794"/>
          <a:ext cx="9144000" cy="474589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Democratize advanced technologies</a:t>
                      </a:r>
                    </a:p>
                  </a:txBody>
                  <a:tcPr/>
                </a:tc>
                <a:tc>
                  <a:txBody>
                    <a:bodyPr/>
                    <a:lstStyle/>
                    <a:p>
                      <a:r>
                        <a:rPr lang="en-US" dirty="0"/>
                        <a:t>Technologies that are difficult to implement can become easier to consume by pushing that knowledge and complexity into the cloud vendor's domain. Rather than having your IT team learn how to host and run a new technology, they can simply consume it as a service. For example, NoSQL databases, media transcoding, and machine learning are all technologies that require expertise that is not evenly dispersed across the technical community. In the cloud, these technologies become services that your team can consume while focusing on product development rather than resource provisioning and management</a:t>
                      </a:r>
                    </a:p>
                  </a:txBody>
                  <a:tcPr/>
                </a:tc>
                <a:tc>
                  <a:txBody>
                    <a:bodyPr/>
                    <a:lstStyle/>
                    <a:p>
                      <a:r>
                        <a:rPr lang="en-US" dirty="0"/>
                        <a:t>Dynamo, S3, RDS</a:t>
                      </a:r>
                    </a:p>
                  </a:txBody>
                  <a:tcPr/>
                </a:tc>
                <a:extLst>
                  <a:ext uri="{0D108BD9-81ED-4DB2-BD59-A6C34878D82A}">
                    <a16:rowId xmlns:a16="http://schemas.microsoft.com/office/drawing/2014/main" val="3122719139"/>
                  </a:ext>
                </a:extLst>
              </a:tr>
              <a:tr h="508249">
                <a:tc>
                  <a:txBody>
                    <a:bodyPr/>
                    <a:lstStyle/>
                    <a:p>
                      <a:r>
                        <a:rPr lang="en-US" b="1" dirty="0"/>
                        <a:t>Go global in minutes</a:t>
                      </a:r>
                    </a:p>
                  </a:txBody>
                  <a:tcPr/>
                </a:tc>
                <a:tc>
                  <a:txBody>
                    <a:bodyPr/>
                    <a:lstStyle/>
                    <a:p>
                      <a:r>
                        <a:rPr lang="en-US" dirty="0"/>
                        <a:t>Easily deploy your system in multiple Regions around the world with just a few clicks. This allows you to provide lower latency and a better experience for your customers at minimal cost</a:t>
                      </a:r>
                    </a:p>
                  </a:txBody>
                  <a:tcPr/>
                </a:tc>
                <a:tc>
                  <a:txBody>
                    <a:bodyPr/>
                    <a:lstStyle/>
                    <a:p>
                      <a:r>
                        <a:rPr lang="en-US" dirty="0"/>
                        <a:t>AWS CI/CD Pipeline</a:t>
                      </a:r>
                    </a:p>
                  </a:txBody>
                  <a:tcPr/>
                </a:tc>
                <a:extLst>
                  <a:ext uri="{0D108BD9-81ED-4DB2-BD59-A6C34878D82A}">
                    <a16:rowId xmlns:a16="http://schemas.microsoft.com/office/drawing/2014/main" val="288653929"/>
                  </a:ext>
                </a:extLst>
              </a:tr>
              <a:tr h="508249">
                <a:tc>
                  <a:txBody>
                    <a:bodyPr/>
                    <a:lstStyle/>
                    <a:p>
                      <a:r>
                        <a:rPr lang="en-US" b="1" dirty="0"/>
                        <a:t>Use serverless architectures</a:t>
                      </a:r>
                    </a:p>
                  </a:txBody>
                  <a:tcPr/>
                </a:tc>
                <a:tc>
                  <a:txBody>
                    <a:bodyPr/>
                    <a:lstStyle/>
                    <a:p>
                      <a:r>
                        <a:rPr lang="en-US" dirty="0"/>
                        <a:t>In the cloud, serverless architectures remove the need for you to run and maintain servers to carry out traditional compute activities. For example, storage services can act as static websites, removing the need for web servers, and event services can host your code for you. This not only removes the operational burden of managing these servers, but also can lower transactional costs because these managed services operate at cloud scale.</a:t>
                      </a:r>
                    </a:p>
                  </a:txBody>
                  <a:tcPr/>
                </a:tc>
                <a:tc>
                  <a:txBody>
                    <a:bodyPr/>
                    <a:lstStyle/>
                    <a:p>
                      <a:r>
                        <a:rPr lang="en-US" dirty="0"/>
                        <a:t>Lambda, </a:t>
                      </a:r>
                      <a:r>
                        <a:rPr lang="en-US" dirty="0" err="1"/>
                        <a:t>Fargate</a:t>
                      </a:r>
                      <a:r>
                        <a:rPr lang="en-US" dirty="0"/>
                        <a:t>, RDS, </a:t>
                      </a:r>
                      <a:r>
                        <a:rPr lang="en-US" dirty="0" err="1"/>
                        <a:t>Elasticache</a:t>
                      </a:r>
                      <a:endParaRPr lang="en-US" dirty="0"/>
                    </a:p>
                  </a:txBody>
                  <a:tcPr/>
                </a:tc>
                <a:extLst>
                  <a:ext uri="{0D108BD9-81ED-4DB2-BD59-A6C34878D82A}">
                    <a16:rowId xmlns:a16="http://schemas.microsoft.com/office/drawing/2014/main" val="2445208483"/>
                  </a:ext>
                </a:extLst>
              </a:tr>
            </a:tbl>
          </a:graphicData>
        </a:graphic>
      </p:graphicFrame>
    </p:spTree>
    <p:extLst>
      <p:ext uri="{BB962C8B-B14F-4D97-AF65-F5344CB8AC3E}">
        <p14:creationId xmlns:p14="http://schemas.microsoft.com/office/powerpoint/2010/main" val="1339185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FFB3-D34C-5B49-9B95-1508D5316FC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13F24ED9-C988-3E4C-A03A-9F3B44816E67}"/>
              </a:ext>
            </a:extLst>
          </p:cNvPr>
          <p:cNvGraphicFramePr>
            <a:graphicFrameLocks noGrp="1"/>
          </p:cNvGraphicFramePr>
          <p:nvPr/>
        </p:nvGraphicFramePr>
        <p:xfrm>
          <a:off x="1524000" y="1313794"/>
          <a:ext cx="9144000" cy="188077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Experiment more often</a:t>
                      </a:r>
                    </a:p>
                  </a:txBody>
                  <a:tcPr/>
                </a:tc>
                <a:tc>
                  <a:txBody>
                    <a:bodyPr/>
                    <a:lstStyle/>
                    <a:p>
                      <a:r>
                        <a:rPr lang="en-US" dirty="0"/>
                        <a:t>With virtual and automatable resources, you can quickly carry out comparative testing using different types of instances, storage, or configurations.</a:t>
                      </a:r>
                    </a:p>
                  </a:txBody>
                  <a:tcPr/>
                </a:tc>
                <a:tc>
                  <a:txBody>
                    <a:bodyPr/>
                    <a:lstStyle/>
                    <a:p>
                      <a:r>
                        <a:rPr lang="en-US" dirty="0"/>
                        <a:t>ALL</a:t>
                      </a:r>
                    </a:p>
                  </a:txBody>
                  <a:tcPr/>
                </a:tc>
                <a:extLst>
                  <a:ext uri="{0D108BD9-81ED-4DB2-BD59-A6C34878D82A}">
                    <a16:rowId xmlns:a16="http://schemas.microsoft.com/office/drawing/2014/main" val="3122719139"/>
                  </a:ext>
                </a:extLst>
              </a:tr>
              <a:tr h="508249">
                <a:tc>
                  <a:txBody>
                    <a:bodyPr/>
                    <a:lstStyle/>
                    <a:p>
                      <a:r>
                        <a:rPr lang="en-US" b="1" dirty="0"/>
                        <a:t>Mechanical sympathy</a:t>
                      </a:r>
                    </a:p>
                  </a:txBody>
                  <a:tcPr/>
                </a:tc>
                <a:tc>
                  <a:txBody>
                    <a:bodyPr/>
                    <a:lstStyle/>
                    <a:p>
                      <a:r>
                        <a:rPr lang="en-US" dirty="0"/>
                        <a:t>Use the technology approach that aligns best to what you are trying to achieve. For example, consider data access patterns when selecting database or storage approaches</a:t>
                      </a:r>
                    </a:p>
                  </a:txBody>
                  <a:tcPr/>
                </a:tc>
                <a:tc>
                  <a:txBody>
                    <a:bodyPr/>
                    <a:lstStyle/>
                    <a:p>
                      <a:r>
                        <a:rPr lang="en-US" dirty="0" err="1"/>
                        <a:t>Cloudwatch</a:t>
                      </a:r>
                      <a:r>
                        <a:rPr lang="en-US" dirty="0"/>
                        <a:t>, VPC</a:t>
                      </a:r>
                    </a:p>
                  </a:txBody>
                  <a:tcPr/>
                </a:tc>
                <a:extLst>
                  <a:ext uri="{0D108BD9-81ED-4DB2-BD59-A6C34878D82A}">
                    <a16:rowId xmlns:a16="http://schemas.microsoft.com/office/drawing/2014/main" val="288653929"/>
                  </a:ext>
                </a:extLst>
              </a:tr>
            </a:tbl>
          </a:graphicData>
        </a:graphic>
      </p:graphicFrame>
      <p:pic>
        <p:nvPicPr>
          <p:cNvPr id="5" name="Picture 4">
            <a:extLst>
              <a:ext uri="{FF2B5EF4-FFF2-40B4-BE49-F238E27FC236}">
                <a16:creationId xmlns:a16="http://schemas.microsoft.com/office/drawing/2014/main" id="{76392B22-D7ED-5549-9E20-51F133429AFB}"/>
              </a:ext>
            </a:extLst>
          </p:cNvPr>
          <p:cNvPicPr>
            <a:picLocks noChangeAspect="1"/>
          </p:cNvPicPr>
          <p:nvPr/>
        </p:nvPicPr>
        <p:blipFill>
          <a:blip r:embed="rId2"/>
          <a:stretch>
            <a:fillRect/>
          </a:stretch>
        </p:blipFill>
        <p:spPr>
          <a:xfrm>
            <a:off x="4851400" y="3207710"/>
            <a:ext cx="2489200" cy="3263900"/>
          </a:xfrm>
          <a:prstGeom prst="rect">
            <a:avLst/>
          </a:prstGeom>
        </p:spPr>
      </p:pic>
    </p:spTree>
    <p:extLst>
      <p:ext uri="{BB962C8B-B14F-4D97-AF65-F5344CB8AC3E}">
        <p14:creationId xmlns:p14="http://schemas.microsoft.com/office/powerpoint/2010/main" val="184102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Note About Virtual Trainings</a:t>
            </a:r>
            <a:endParaRPr b="1">
              <a:latin typeface="Helvetica Neue"/>
              <a:ea typeface="Helvetica Neue"/>
              <a:cs typeface="Helvetica Neue"/>
              <a:sym typeface="Helvetica Neue"/>
            </a:endParaRPr>
          </a:p>
        </p:txBody>
      </p:sp>
      <p:sp>
        <p:nvSpPr>
          <p:cNvPr id="106" name="Google Shape;106;p20"/>
          <p:cNvSpPr txBox="1">
            <a:spLocks noGrp="1"/>
          </p:cNvSpPr>
          <p:nvPr>
            <p:ph type="body" idx="1"/>
          </p:nvPr>
        </p:nvSpPr>
        <p:spPr>
          <a:xfrm>
            <a:off x="828000" y="1512000"/>
            <a:ext cx="10512000" cy="3761100"/>
          </a:xfrm>
          <a:prstGeom prst="rect">
            <a:avLst/>
          </a:prstGeom>
          <a:noFill/>
          <a:ln>
            <a:noFill/>
          </a:ln>
        </p:spPr>
        <p:txBody>
          <a:bodyPr spcFirstLastPara="1" wrap="square" lIns="90000" tIns="46800" rIns="91425" bIns="45700" anchor="t" anchorCtr="0">
            <a:noAutofit/>
          </a:bodyPr>
          <a:lstStyle/>
          <a:p>
            <a:pPr marL="457200" lvl="0" indent="0" algn="ctr" rtl="0">
              <a:lnSpc>
                <a:spcPct val="90000"/>
              </a:lnSpc>
              <a:spcBef>
                <a:spcPts val="0"/>
              </a:spcBef>
              <a:spcAft>
                <a:spcPts val="0"/>
              </a:spcAft>
              <a:buNone/>
            </a:pPr>
            <a:endParaRPr sz="4800"/>
          </a:p>
          <a:p>
            <a:pPr marL="457200" lvl="0" indent="0" algn="ctr" rtl="0">
              <a:lnSpc>
                <a:spcPct val="90000"/>
              </a:lnSpc>
              <a:spcBef>
                <a:spcPts val="0"/>
              </a:spcBef>
              <a:spcAft>
                <a:spcPts val="0"/>
              </a:spcAft>
              <a:buNone/>
            </a:pPr>
            <a:endParaRPr sz="4800"/>
          </a:p>
          <a:p>
            <a:pPr marL="0" lvl="0" indent="0" algn="l" rtl="0">
              <a:lnSpc>
                <a:spcPct val="90000"/>
              </a:lnSpc>
              <a:spcBef>
                <a:spcPts val="0"/>
              </a:spcBef>
              <a:spcAft>
                <a:spcPts val="0"/>
              </a:spcAft>
              <a:buNone/>
            </a:pPr>
            <a:endParaRPr/>
          </a:p>
        </p:txBody>
      </p:sp>
      <p:sp>
        <p:nvSpPr>
          <p:cNvPr id="107" name="Google Shape;107;p2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5</a:t>
            </a:fld>
            <a:endParaRPr/>
          </a:p>
        </p:txBody>
      </p:sp>
      <p:pic>
        <p:nvPicPr>
          <p:cNvPr id="108" name="Google Shape;108;p20"/>
          <p:cNvPicPr preferRelativeResize="0"/>
          <p:nvPr/>
        </p:nvPicPr>
        <p:blipFill>
          <a:blip r:embed="rId3">
            <a:alphaModFix/>
          </a:blip>
          <a:stretch>
            <a:fillRect/>
          </a:stretch>
        </p:blipFill>
        <p:spPr>
          <a:xfrm>
            <a:off x="445250" y="2241850"/>
            <a:ext cx="4570300" cy="3045214"/>
          </a:xfrm>
          <a:prstGeom prst="rect">
            <a:avLst/>
          </a:prstGeom>
          <a:noFill/>
          <a:ln>
            <a:noFill/>
          </a:ln>
        </p:spPr>
      </p:pic>
      <p:pic>
        <p:nvPicPr>
          <p:cNvPr id="109" name="Google Shape;109;p20"/>
          <p:cNvPicPr preferRelativeResize="0"/>
          <p:nvPr/>
        </p:nvPicPr>
        <p:blipFill>
          <a:blip r:embed="rId4">
            <a:alphaModFix/>
          </a:blip>
          <a:stretch>
            <a:fillRect/>
          </a:stretch>
        </p:blipFill>
        <p:spPr>
          <a:xfrm>
            <a:off x="7097525" y="2287100"/>
            <a:ext cx="4570304" cy="3045226"/>
          </a:xfrm>
          <a:prstGeom prst="rect">
            <a:avLst/>
          </a:prstGeom>
          <a:noFill/>
          <a:ln>
            <a:noFill/>
          </a:ln>
        </p:spPr>
      </p:pic>
      <p:pic>
        <p:nvPicPr>
          <p:cNvPr id="110" name="Google Shape;110;p20"/>
          <p:cNvPicPr preferRelativeResize="0"/>
          <p:nvPr/>
        </p:nvPicPr>
        <p:blipFill>
          <a:blip r:embed="rId5">
            <a:alphaModFix/>
          </a:blip>
          <a:stretch>
            <a:fillRect/>
          </a:stretch>
        </p:blipFill>
        <p:spPr>
          <a:xfrm>
            <a:off x="5235313" y="3269550"/>
            <a:ext cx="1862225" cy="989825"/>
          </a:xfrm>
          <a:prstGeom prst="rect">
            <a:avLst/>
          </a:prstGeom>
          <a:noFill/>
          <a:ln>
            <a:noFill/>
          </a:ln>
        </p:spPr>
      </p:pic>
      <p:sp>
        <p:nvSpPr>
          <p:cNvPr id="111" name="Google Shape;111;p20"/>
          <p:cNvSpPr txBox="1"/>
          <p:nvPr/>
        </p:nvSpPr>
        <p:spPr>
          <a:xfrm>
            <a:off x="1674600" y="5445200"/>
            <a:ext cx="97878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Helvetica Neue Light"/>
                <a:ea typeface="Helvetica Neue Light"/>
                <a:cs typeface="Helvetica Neue Light"/>
                <a:sym typeface="Helvetica Neue Light"/>
              </a:rPr>
              <a:t>What we want                                                    ...what we’ve got</a:t>
            </a:r>
            <a:endParaRPr sz="240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2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1000"/>
                                        <p:tgtEl>
                                          <p:spTgt spid="109"/>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2AC3-AC62-7144-9F6E-6699EFAD93A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6A1CFF47-E145-F346-B992-837489E94205}"/>
              </a:ext>
            </a:extLst>
          </p:cNvPr>
          <p:cNvSpPr>
            <a:spLocks noGrp="1"/>
          </p:cNvSpPr>
          <p:nvPr>
            <p:ph type="body" idx="1"/>
          </p:nvPr>
        </p:nvSpPr>
        <p:spPr/>
        <p:txBody>
          <a:bodyPr/>
          <a:lstStyle/>
          <a:p>
            <a:r>
              <a:rPr lang="en-US" b="1" dirty="0"/>
              <a:t>Compute</a:t>
            </a:r>
            <a:r>
              <a:rPr lang="en-US" dirty="0"/>
              <a:t>: Auto Scaling is key to ensuring that you have enough instances to meet demand and maintain responsiveness.</a:t>
            </a:r>
          </a:p>
          <a:p>
            <a:r>
              <a:rPr lang="en-US" b="1" dirty="0"/>
              <a:t>Storage</a:t>
            </a:r>
            <a:r>
              <a:rPr lang="en-US" dirty="0"/>
              <a:t>: Amazon EBS provides a wide range of storage options (such as SSD and provisioned input/output operations per second (PIOPS)) that allow you to optimize for your use case. Amazon S3 provides serverless content delivery, and Amazon S3 transfer acceleration enables fast, easy, and secure transfers of files over long distances. </a:t>
            </a:r>
          </a:p>
          <a:p>
            <a:r>
              <a:rPr lang="en-US" b="1" dirty="0"/>
              <a:t>Database</a:t>
            </a:r>
            <a:r>
              <a:rPr lang="en-US" dirty="0"/>
              <a:t>: Amazon RDS provides a wide range of database features (such as PIOPS and read replicas) that allow you to optimize for your use case. Amazon DynamoDB provides single-digit millisecond latency at any scale. </a:t>
            </a:r>
          </a:p>
        </p:txBody>
      </p:sp>
    </p:spTree>
    <p:extLst>
      <p:ext uri="{BB962C8B-B14F-4D97-AF65-F5344CB8AC3E}">
        <p14:creationId xmlns:p14="http://schemas.microsoft.com/office/powerpoint/2010/main" val="203483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3CA-B5B1-BA4B-888B-043D771D973B}"/>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B8363511-BC57-A046-9952-EABAD1857AC3}"/>
              </a:ext>
            </a:extLst>
          </p:cNvPr>
          <p:cNvSpPr>
            <a:spLocks noGrp="1"/>
          </p:cNvSpPr>
          <p:nvPr>
            <p:ph type="body" idx="1"/>
          </p:nvPr>
        </p:nvSpPr>
        <p:spPr/>
        <p:txBody>
          <a:bodyPr/>
          <a:lstStyle/>
          <a:p>
            <a:r>
              <a:rPr lang="en-US" b="1" dirty="0"/>
              <a:t>Network: </a:t>
            </a:r>
            <a:r>
              <a:rPr lang="en-US" dirty="0"/>
              <a:t>Amazon Route 53 provides latency-based routing. Amazon VPC endpoints and AWS Direct Connect can reduce network distance or jitter. </a:t>
            </a:r>
          </a:p>
          <a:p>
            <a:r>
              <a:rPr lang="en-US" b="1" dirty="0"/>
              <a:t>Monitoring: </a:t>
            </a:r>
            <a:r>
              <a:rPr lang="en-US" dirty="0"/>
              <a:t>Amazon CloudWatch provides metrics, alarms, and notifications that you can integrate with your existing monitoring solution, and that you can use with AWS Lambda to trigger actions.  </a:t>
            </a:r>
          </a:p>
          <a:p>
            <a:r>
              <a:rPr lang="en-US" b="1" dirty="0"/>
              <a:t>Tradeoffs: </a:t>
            </a:r>
            <a:r>
              <a:rPr lang="en-US" dirty="0"/>
              <a:t>Amazon </a:t>
            </a:r>
            <a:r>
              <a:rPr lang="en-US" dirty="0" err="1"/>
              <a:t>ElastiCache</a:t>
            </a:r>
            <a:r>
              <a:rPr lang="en-US" dirty="0"/>
              <a:t>, Amazon CloudFront, and AWS Snowball are services that allow you to improve performance. Read replicas in Amazon RDS can allow you to scale read-heavy workloads.</a:t>
            </a:r>
          </a:p>
        </p:txBody>
      </p:sp>
    </p:spTree>
    <p:extLst>
      <p:ext uri="{BB962C8B-B14F-4D97-AF65-F5344CB8AC3E}">
        <p14:creationId xmlns:p14="http://schemas.microsoft.com/office/powerpoint/2010/main" val="2059953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1B9-399B-3A4F-A1B9-2804A4D634EC}"/>
              </a:ext>
            </a:extLst>
          </p:cNvPr>
          <p:cNvSpPr>
            <a:spLocks noGrp="1"/>
          </p:cNvSpPr>
          <p:nvPr>
            <p:ph type="title"/>
          </p:nvPr>
        </p:nvSpPr>
        <p:spPr/>
        <p:txBody>
          <a:bodyPr/>
          <a:lstStyle/>
          <a:p>
            <a:r>
              <a:rPr lang="en-US" dirty="0"/>
              <a:t>Cost Optimization</a:t>
            </a:r>
          </a:p>
        </p:txBody>
      </p:sp>
      <p:sp>
        <p:nvSpPr>
          <p:cNvPr id="3" name="Text Placeholder 2">
            <a:extLst>
              <a:ext uri="{FF2B5EF4-FFF2-40B4-BE49-F238E27FC236}">
                <a16:creationId xmlns:a16="http://schemas.microsoft.com/office/drawing/2014/main" id="{177AE15B-BD14-1948-9D36-CA5A4443BD8A}"/>
              </a:ext>
            </a:extLst>
          </p:cNvPr>
          <p:cNvSpPr>
            <a:spLocks noGrp="1"/>
          </p:cNvSpPr>
          <p:nvPr>
            <p:ph type="body" idx="1"/>
          </p:nvPr>
        </p:nvSpPr>
        <p:spPr/>
        <p:txBody>
          <a:bodyPr/>
          <a:lstStyle/>
          <a:p>
            <a:r>
              <a:rPr lang="en-US" dirty="0"/>
              <a:t> The cost optimization pillar is about running your systems efficiently at the lowest possible price point.</a:t>
            </a:r>
          </a:p>
        </p:txBody>
      </p:sp>
      <p:pic>
        <p:nvPicPr>
          <p:cNvPr id="4" name="Picture 3">
            <a:extLst>
              <a:ext uri="{FF2B5EF4-FFF2-40B4-BE49-F238E27FC236}">
                <a16:creationId xmlns:a16="http://schemas.microsoft.com/office/drawing/2014/main" id="{6F11AE3F-2D15-DD49-BE73-D31EC8D944A0}"/>
              </a:ext>
            </a:extLst>
          </p:cNvPr>
          <p:cNvPicPr>
            <a:picLocks noChangeAspect="1"/>
          </p:cNvPicPr>
          <p:nvPr/>
        </p:nvPicPr>
        <p:blipFill>
          <a:blip r:embed="rId2"/>
          <a:stretch>
            <a:fillRect/>
          </a:stretch>
        </p:blipFill>
        <p:spPr>
          <a:xfrm>
            <a:off x="3678840" y="2712107"/>
            <a:ext cx="4313216" cy="2679700"/>
          </a:xfrm>
          <a:prstGeom prst="rect">
            <a:avLst/>
          </a:prstGeom>
        </p:spPr>
      </p:pic>
    </p:spTree>
    <p:extLst>
      <p:ext uri="{BB962C8B-B14F-4D97-AF65-F5344CB8AC3E}">
        <p14:creationId xmlns:p14="http://schemas.microsoft.com/office/powerpoint/2010/main" val="300746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2F3-ABAF-B845-9E6F-3291232728B8}"/>
              </a:ext>
            </a:extLst>
          </p:cNvPr>
          <p:cNvSpPr>
            <a:spLocks noGrp="1"/>
          </p:cNvSpPr>
          <p:nvPr>
            <p:ph type="title"/>
          </p:nvPr>
        </p:nvSpPr>
        <p:spPr/>
        <p:txBody>
          <a:bodyPr/>
          <a:lstStyle/>
          <a:p>
            <a:r>
              <a:rPr lang="en-US" dirty="0"/>
              <a:t>Cost Optimization</a:t>
            </a:r>
          </a:p>
        </p:txBody>
      </p:sp>
      <p:graphicFrame>
        <p:nvGraphicFramePr>
          <p:cNvPr id="4" name="Table 3">
            <a:extLst>
              <a:ext uri="{FF2B5EF4-FFF2-40B4-BE49-F238E27FC236}">
                <a16:creationId xmlns:a16="http://schemas.microsoft.com/office/drawing/2014/main" id="{892DE188-8B34-1040-BB6A-11E940AD0A86}"/>
              </a:ext>
            </a:extLst>
          </p:cNvPr>
          <p:cNvGraphicFramePr>
            <a:graphicFrameLocks noGrp="1"/>
          </p:cNvGraphicFramePr>
          <p:nvPr/>
        </p:nvGraphicFramePr>
        <p:xfrm>
          <a:off x="1524000" y="1324304"/>
          <a:ext cx="9144000" cy="4715419"/>
        </p:xfrm>
        <a:graphic>
          <a:graphicData uri="http://schemas.openxmlformats.org/drawingml/2006/table">
            <a:tbl>
              <a:tblPr firstRow="1" bandRow="1">
                <a:tableStyleId>{5C22544A-7EE6-4342-B048-85BDC9FD1C3A}</a:tableStyleId>
              </a:tblPr>
              <a:tblGrid>
                <a:gridCol w="1761450">
                  <a:extLst>
                    <a:ext uri="{9D8B030D-6E8A-4147-A177-3AD203B41FA5}">
                      <a16:colId xmlns:a16="http://schemas.microsoft.com/office/drawing/2014/main" val="1690905675"/>
                    </a:ext>
                  </a:extLst>
                </a:gridCol>
                <a:gridCol w="7382550">
                  <a:extLst>
                    <a:ext uri="{9D8B030D-6E8A-4147-A177-3AD203B41FA5}">
                      <a16:colId xmlns:a16="http://schemas.microsoft.com/office/drawing/2014/main" val="2338729690"/>
                    </a:ext>
                  </a:extLst>
                </a:gridCol>
              </a:tblGrid>
              <a:tr h="417739">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678932676"/>
                  </a:ext>
                </a:extLst>
              </a:tr>
              <a:tr h="508249">
                <a:tc>
                  <a:txBody>
                    <a:bodyPr/>
                    <a:lstStyle/>
                    <a:p>
                      <a:r>
                        <a:rPr lang="en-US" b="1" dirty="0"/>
                        <a:t>Adopt a consumption model</a:t>
                      </a:r>
                    </a:p>
                  </a:txBody>
                  <a:tcPr/>
                </a:tc>
                <a:tc>
                  <a:txBody>
                    <a:bodyPr/>
                    <a:lstStyle/>
                    <a:p>
                      <a:r>
                        <a:rPr lang="en-US" dirty="0"/>
                        <a:t>Pay only for the computing resources that you require and increase or decrease usage depending on business requirements, not by using elaborate forecasting. For example, development and test environments are typically only used for eight hours a day during the work week. You can stop these resources when they are not in use for a potential cost savings of 75% (40 hours versus 168 hours).</a:t>
                      </a:r>
                    </a:p>
                  </a:txBody>
                  <a:tcPr/>
                </a:tc>
                <a:extLst>
                  <a:ext uri="{0D108BD9-81ED-4DB2-BD59-A6C34878D82A}">
                    <a16:rowId xmlns:a16="http://schemas.microsoft.com/office/drawing/2014/main" val="3122719139"/>
                  </a:ext>
                </a:extLst>
              </a:tr>
              <a:tr h="508249">
                <a:tc>
                  <a:txBody>
                    <a:bodyPr/>
                    <a:lstStyle/>
                    <a:p>
                      <a:r>
                        <a:rPr lang="en-US" b="1" dirty="0"/>
                        <a:t>Measure overall efficiency</a:t>
                      </a:r>
                    </a:p>
                  </a:txBody>
                  <a:tcPr/>
                </a:tc>
                <a:tc>
                  <a:txBody>
                    <a:bodyPr/>
                    <a:lstStyle/>
                    <a:p>
                      <a:r>
                        <a:rPr lang="en-US" dirty="0"/>
                        <a:t>Measure the business output of the workload and the costs associated with delivering it. Use this measure to know the gains you make from increasing output and reducing costs.</a:t>
                      </a:r>
                    </a:p>
                  </a:txBody>
                  <a:tcPr/>
                </a:tc>
                <a:extLst>
                  <a:ext uri="{0D108BD9-81ED-4DB2-BD59-A6C34878D82A}">
                    <a16:rowId xmlns:a16="http://schemas.microsoft.com/office/drawing/2014/main" val="288653929"/>
                  </a:ext>
                </a:extLst>
              </a:tr>
              <a:tr h="123092">
                <a:tc>
                  <a:txBody>
                    <a:bodyPr/>
                    <a:lstStyle/>
                    <a:p>
                      <a:r>
                        <a:rPr lang="en-US" b="1" dirty="0"/>
                        <a:t>Stop spending money on data center operations</a:t>
                      </a:r>
                    </a:p>
                  </a:txBody>
                  <a:tcPr/>
                </a:tc>
                <a:tc>
                  <a:txBody>
                    <a:bodyPr/>
                    <a:lstStyle/>
                    <a:p>
                      <a:r>
                        <a:rPr lang="en-US" dirty="0"/>
                        <a:t>AWS does the heavy lifting of racking, stacking, and powering servers, so you can focus on your customers and organization projects rather than on IT infrastructure.</a:t>
                      </a:r>
                    </a:p>
                  </a:txBody>
                  <a:tcPr/>
                </a:tc>
                <a:extLst>
                  <a:ext uri="{0D108BD9-81ED-4DB2-BD59-A6C34878D82A}">
                    <a16:rowId xmlns:a16="http://schemas.microsoft.com/office/drawing/2014/main" val="2445208483"/>
                  </a:ext>
                </a:extLst>
              </a:tr>
              <a:tr h="123092">
                <a:tc>
                  <a:txBody>
                    <a:bodyPr/>
                    <a:lstStyle/>
                    <a:p>
                      <a:r>
                        <a:rPr lang="en-US" b="1" dirty="0"/>
                        <a:t>Analyze and attribute expenditure</a:t>
                      </a:r>
                    </a:p>
                  </a:txBody>
                  <a:tcPr/>
                </a:tc>
                <a:tc>
                  <a:txBody>
                    <a:bodyPr/>
                    <a:lstStyle/>
                    <a:p>
                      <a:r>
                        <a:rPr lang="en-US" dirty="0"/>
                        <a:t>The cloud makes it easier to accurately identify the usage and cost of systems, which then allows transparent attribution of IT costs to individual workload owners. This helps measure return on investment (ROI) and gives workload owners an opportunity to optimize their resources and reduce costs.</a:t>
                      </a:r>
                    </a:p>
                  </a:txBody>
                  <a:tcPr/>
                </a:tc>
                <a:extLst>
                  <a:ext uri="{0D108BD9-81ED-4DB2-BD59-A6C34878D82A}">
                    <a16:rowId xmlns:a16="http://schemas.microsoft.com/office/drawing/2014/main" val="1847594547"/>
                  </a:ext>
                </a:extLst>
              </a:tr>
              <a:tr h="123092">
                <a:tc>
                  <a:txBody>
                    <a:bodyPr/>
                    <a:lstStyle/>
                    <a:p>
                      <a:r>
                        <a:rPr lang="en-US" b="1" dirty="0"/>
                        <a:t>Use managed and application level services to reduce cost of ownership</a:t>
                      </a:r>
                    </a:p>
                  </a:txBody>
                  <a:tcPr/>
                </a:tc>
                <a:tc>
                  <a:txBody>
                    <a:bodyPr/>
                    <a:lstStyle/>
                    <a:p>
                      <a:r>
                        <a:rPr lang="en-US" dirty="0"/>
                        <a:t>In the cloud, managed and application level services remove the operational burden of maintaining servers for tasks such as sending email or managing databases. As managed services operate at cloud scale, they can offer a lower cost per transaction or service.</a:t>
                      </a:r>
                    </a:p>
                  </a:txBody>
                  <a:tcPr/>
                </a:tc>
                <a:extLst>
                  <a:ext uri="{0D108BD9-81ED-4DB2-BD59-A6C34878D82A}">
                    <a16:rowId xmlns:a16="http://schemas.microsoft.com/office/drawing/2014/main" val="2843130163"/>
                  </a:ext>
                </a:extLst>
              </a:tr>
            </a:tbl>
          </a:graphicData>
        </a:graphic>
      </p:graphicFrame>
    </p:spTree>
    <p:extLst>
      <p:ext uri="{BB962C8B-B14F-4D97-AF65-F5344CB8AC3E}">
        <p14:creationId xmlns:p14="http://schemas.microsoft.com/office/powerpoint/2010/main" val="2990810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3720661" y="1979622"/>
            <a:ext cx="4855779" cy="4370201"/>
          </a:xfrm>
          <a:prstGeom prst="rect">
            <a:avLst/>
          </a:prstGeom>
        </p:spPr>
      </p:pic>
    </p:spTree>
    <p:extLst>
      <p:ext uri="{BB962C8B-B14F-4D97-AF65-F5344CB8AC3E}">
        <p14:creationId xmlns:p14="http://schemas.microsoft.com/office/powerpoint/2010/main" val="73999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17" name="Google Shape;117;p21"/>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6</a:t>
            </a:fld>
            <a:endParaRPr/>
          </a:p>
        </p:txBody>
      </p:sp>
      <p:pic>
        <p:nvPicPr>
          <p:cNvPr id="118" name="Google Shape;118;p21"/>
          <p:cNvPicPr preferRelativeResize="0"/>
          <p:nvPr/>
        </p:nvPicPr>
        <p:blipFill>
          <a:blip r:embed="rId3">
            <a:alphaModFix/>
          </a:blip>
          <a:stretch>
            <a:fillRect/>
          </a:stretch>
        </p:blipFill>
        <p:spPr>
          <a:xfrm>
            <a:off x="771175" y="1991800"/>
            <a:ext cx="4445997" cy="2874375"/>
          </a:xfrm>
          <a:prstGeom prst="rect">
            <a:avLst/>
          </a:prstGeom>
          <a:noFill/>
          <a:ln>
            <a:noFill/>
          </a:ln>
        </p:spPr>
      </p:pic>
      <p:pic>
        <p:nvPicPr>
          <p:cNvPr id="119" name="Google Shape;119;p21"/>
          <p:cNvPicPr preferRelativeResize="0"/>
          <p:nvPr/>
        </p:nvPicPr>
        <p:blipFill>
          <a:blip r:embed="rId4">
            <a:alphaModFix/>
          </a:blip>
          <a:stretch>
            <a:fillRect/>
          </a:stretch>
        </p:blipFill>
        <p:spPr>
          <a:xfrm>
            <a:off x="5663100" y="2201474"/>
            <a:ext cx="2693413" cy="2455050"/>
          </a:xfrm>
          <a:prstGeom prst="rect">
            <a:avLst/>
          </a:prstGeom>
          <a:noFill/>
          <a:ln>
            <a:noFill/>
          </a:ln>
        </p:spPr>
      </p:pic>
      <p:pic>
        <p:nvPicPr>
          <p:cNvPr id="120" name="Google Shape;120;p21"/>
          <p:cNvPicPr preferRelativeResize="0"/>
          <p:nvPr/>
        </p:nvPicPr>
        <p:blipFill>
          <a:blip r:embed="rId5">
            <a:alphaModFix/>
          </a:blip>
          <a:stretch>
            <a:fillRect/>
          </a:stretch>
        </p:blipFill>
        <p:spPr>
          <a:xfrm>
            <a:off x="8662075" y="2201475"/>
            <a:ext cx="2559581" cy="2455050"/>
          </a:xfrm>
          <a:prstGeom prst="rect">
            <a:avLst/>
          </a:prstGeom>
          <a:noFill/>
          <a:ln>
            <a:noFill/>
          </a:ln>
        </p:spPr>
      </p:pic>
      <p:sp>
        <p:nvSpPr>
          <p:cNvPr id="121" name="Google Shape;121;p21"/>
          <p:cNvSpPr txBox="1"/>
          <p:nvPr/>
        </p:nvSpPr>
        <p:spPr>
          <a:xfrm>
            <a:off x="861775" y="4866175"/>
            <a:ext cx="103599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Helvetica Neue Light"/>
                <a:ea typeface="Helvetica Neue Light"/>
                <a:cs typeface="Helvetica Neue Light"/>
                <a:sym typeface="Helvetica Neue Light"/>
              </a:rPr>
              <a:t>Arrive on time / return on time         Mute unless speaking   Use chat or ask</a:t>
            </a:r>
            <a:endParaRPr sz="2400">
              <a:latin typeface="Helvetica Neue Light"/>
              <a:ea typeface="Helvetica Neue Light"/>
              <a:cs typeface="Helvetica Neue Light"/>
              <a:sym typeface="Helvetica Neue Light"/>
            </a:endParaRPr>
          </a:p>
          <a:p>
            <a:pPr marL="0" lvl="0" indent="0" algn="l" rtl="0">
              <a:spcBef>
                <a:spcPts val="0"/>
              </a:spcBef>
              <a:spcAft>
                <a:spcPts val="0"/>
              </a:spcAft>
              <a:buNone/>
            </a:pPr>
            <a:r>
              <a:rPr lang="en-US" sz="2400">
                <a:latin typeface="Helvetica Neue Light"/>
                <a:ea typeface="Helvetica Neue Light"/>
                <a:cs typeface="Helvetica Neue Light"/>
                <a:sym typeface="Helvetica Neue Light"/>
              </a:rPr>
              <a:t>                                                                                            questions verbally</a:t>
            </a:r>
            <a:endParaRPr sz="2400">
              <a:latin typeface="Helvetica Neue Light"/>
              <a:ea typeface="Helvetica Neue Light"/>
              <a:cs typeface="Helvetica Neue Light"/>
              <a:sym typeface="Helvetica Neue Light"/>
            </a:endParaRPr>
          </a:p>
          <a:p>
            <a:pPr marL="0" lvl="0" indent="0" algn="l" rtl="0">
              <a:spcBef>
                <a:spcPts val="0"/>
              </a:spcBef>
              <a:spcAft>
                <a:spcPts val="0"/>
              </a:spcAft>
              <a:buNone/>
            </a:pPr>
            <a:endParaRPr sz="240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Me</a:t>
            </a:r>
            <a:endParaRPr b="1">
              <a:latin typeface="Helvetica Neue"/>
              <a:ea typeface="Helvetica Neue"/>
              <a:cs typeface="Helvetica Neue"/>
              <a:sym typeface="Helvetica Neue"/>
            </a:endParaRPr>
          </a:p>
        </p:txBody>
      </p:sp>
      <p:sp>
        <p:nvSpPr>
          <p:cNvPr id="127" name="Google Shape;127;p22"/>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0" lvl="0" indent="0" algn="l" rtl="0">
              <a:lnSpc>
                <a:spcPct val="90000"/>
              </a:lnSpc>
              <a:spcBef>
                <a:spcPts val="0"/>
              </a:spcBef>
              <a:spcAft>
                <a:spcPts val="0"/>
              </a:spcAft>
              <a:buNone/>
            </a:pPr>
            <a:r>
              <a:rPr lang="en-US"/>
              <a:t>I pledge to:</a:t>
            </a:r>
            <a:endParaRPr/>
          </a:p>
          <a:p>
            <a:pPr marL="914400" lvl="1" indent="-381000" algn="l" rtl="0">
              <a:lnSpc>
                <a:spcPct val="90000"/>
              </a:lnSpc>
              <a:spcBef>
                <a:spcPts val="0"/>
              </a:spcBef>
              <a:spcAft>
                <a:spcPts val="0"/>
              </a:spcAft>
              <a:buSzPts val="2400"/>
              <a:buChar char="•"/>
            </a:pPr>
            <a:r>
              <a:rPr lang="en-US" sz="2400"/>
              <a:t>Make this as interesting and interactive as possible</a:t>
            </a:r>
            <a:endParaRPr sz="2400"/>
          </a:p>
          <a:p>
            <a:pPr marL="914400" lvl="1" indent="-381000" algn="l" rtl="0">
              <a:lnSpc>
                <a:spcPct val="90000"/>
              </a:lnSpc>
              <a:spcBef>
                <a:spcPts val="0"/>
              </a:spcBef>
              <a:spcAft>
                <a:spcPts val="0"/>
              </a:spcAft>
              <a:buSzPts val="2400"/>
              <a:buChar char="•"/>
            </a:pPr>
            <a:r>
              <a:rPr lang="en-US" sz="2400"/>
              <a:t>Ask questions in order to stimulate discussion</a:t>
            </a:r>
            <a:endParaRPr sz="2400"/>
          </a:p>
          <a:p>
            <a:pPr marL="914400" lvl="1" indent="-381000" algn="l" rtl="0">
              <a:lnSpc>
                <a:spcPct val="90000"/>
              </a:lnSpc>
              <a:spcBef>
                <a:spcPts val="0"/>
              </a:spcBef>
              <a:spcAft>
                <a:spcPts val="0"/>
              </a:spcAft>
              <a:buSzPts val="2400"/>
              <a:buChar char="•"/>
            </a:pPr>
            <a:r>
              <a:rPr lang="en-US" sz="2400"/>
              <a:t>Use whatever resources I have at hand to explain the material</a:t>
            </a:r>
            <a:endParaRPr sz="2400"/>
          </a:p>
          <a:p>
            <a:pPr marL="914400" lvl="1" indent="-381000" algn="l" rtl="0">
              <a:lnSpc>
                <a:spcPct val="90000"/>
              </a:lnSpc>
              <a:spcBef>
                <a:spcPts val="0"/>
              </a:spcBef>
              <a:spcAft>
                <a:spcPts val="0"/>
              </a:spcAft>
              <a:buSzPts val="2400"/>
              <a:buChar char="•"/>
            </a:pPr>
            <a:r>
              <a:rPr lang="en-US" sz="2400"/>
              <a:t>Try my best to manage verbal responses so that everyone who wants to speak can do so</a:t>
            </a:r>
            <a:endParaRPr sz="2400"/>
          </a:p>
          <a:p>
            <a:pPr marL="914400" lvl="1" indent="-368300" algn="l" rtl="0">
              <a:lnSpc>
                <a:spcPct val="90000"/>
              </a:lnSpc>
              <a:spcBef>
                <a:spcPts val="0"/>
              </a:spcBef>
              <a:spcAft>
                <a:spcPts val="0"/>
              </a:spcAft>
              <a:buSzPts val="2200"/>
              <a:buChar char="•"/>
            </a:pPr>
            <a:r>
              <a:rPr lang="en-US" sz="2400"/>
              <a:t>Use a</a:t>
            </a:r>
            <a:r>
              <a:rPr lang="en-US"/>
              <a:t>n on-screen timer for breaks so you know when to be back</a:t>
            </a:r>
            <a:endParaRPr/>
          </a:p>
        </p:txBody>
      </p:sp>
      <p:sp>
        <p:nvSpPr>
          <p:cNvPr id="128" name="Google Shape;128;p22"/>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Prerequisites</a:t>
            </a:r>
            <a:endParaRPr b="1">
              <a:latin typeface="Helvetica Neue"/>
              <a:ea typeface="Helvetica Neue"/>
              <a:cs typeface="Helvetica Neue"/>
              <a:sym typeface="Helvetica Neue"/>
            </a:endParaRPr>
          </a:p>
        </p:txBody>
      </p:sp>
      <p:sp>
        <p:nvSpPr>
          <p:cNvPr id="134" name="Google Shape;134;p23"/>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indent="-457200">
              <a:spcBef>
                <a:spcPts val="0"/>
              </a:spcBef>
              <a:buSzPct val="100000"/>
            </a:pPr>
            <a:r>
              <a:rPr lang="en-US" dirty="0">
                <a:solidFill>
                  <a:srgbClr val="000000"/>
                </a:solidFill>
              </a:rPr>
              <a:t>In this course we’ll be covering an introduction to AWS. </a:t>
            </a:r>
          </a:p>
          <a:p>
            <a:pPr indent="-457200">
              <a:spcBef>
                <a:spcPts val="0"/>
              </a:spcBef>
              <a:buSzPct val="100000"/>
            </a:pPr>
            <a:endParaRPr lang="en-US" dirty="0">
              <a:solidFill>
                <a:srgbClr val="000000"/>
              </a:solidFill>
            </a:endParaRPr>
          </a:p>
          <a:p>
            <a:pPr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indent="-457200">
              <a:spcBef>
                <a:spcPts val="0"/>
              </a:spcBef>
              <a:buSzPct val="100000"/>
            </a:pPr>
            <a:endParaRPr lang="en-US" dirty="0">
              <a:solidFill>
                <a:srgbClr val="000000"/>
              </a:solidFill>
            </a:endParaRPr>
          </a:p>
          <a:p>
            <a:pPr indent="-457200">
              <a:spcBef>
                <a:spcPts val="0"/>
              </a:spcBef>
              <a:buSzPct val="100000"/>
            </a:pPr>
            <a:r>
              <a:rPr lang="en-US" dirty="0">
                <a:solidFill>
                  <a:srgbClr val="000000"/>
                </a:solidFill>
              </a:rPr>
              <a:t>Our focus will be primarily on the commonly used parts of AWS to put up a robust, inexpensive, flexible architecture.</a:t>
            </a:r>
          </a:p>
          <a:p>
            <a:pPr indent="-457200">
              <a:spcBef>
                <a:spcPts val="0"/>
              </a:spcBef>
              <a:buSzPct val="100000"/>
            </a:pPr>
            <a:endParaRPr lang="en-US" dirty="0">
              <a:solidFill>
                <a:srgbClr val="000000"/>
              </a:solidFill>
            </a:endParaRPr>
          </a:p>
          <a:p>
            <a:pPr indent="-457200">
              <a:spcBef>
                <a:spcPts val="0"/>
              </a:spcBef>
              <a:buSzPct val="100000"/>
            </a:pPr>
            <a:r>
              <a:rPr lang="en-US" dirty="0">
                <a:solidFill>
                  <a:schemeClr val="tx1"/>
                </a:solidFill>
              </a:rPr>
              <a:t>The course will move between lectures and labs with the over-arching theme to create a single application. </a:t>
            </a:r>
          </a:p>
          <a:p>
            <a:pPr marL="0" indent="0">
              <a:spcBef>
                <a:spcPts val="0"/>
              </a:spcBef>
              <a:buSzPct val="100000"/>
              <a:buNone/>
            </a:pPr>
            <a:endParaRPr lang="en-US" dirty="0">
              <a:solidFill>
                <a:srgbClr val="000000"/>
              </a:solidFill>
            </a:endParaRPr>
          </a:p>
        </p:txBody>
      </p:sp>
      <p:sp>
        <p:nvSpPr>
          <p:cNvPr id="135" name="Google Shape;135;p23"/>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Objectives</a:t>
            </a:r>
            <a:endParaRPr b="1">
              <a:latin typeface="Helvetica Neue"/>
              <a:ea typeface="Helvetica Neue"/>
              <a:cs typeface="Helvetica Neue"/>
              <a:sym typeface="Helvetica Neue"/>
            </a:endParaRPr>
          </a:p>
        </p:txBody>
      </p:sp>
      <p:sp>
        <p:nvSpPr>
          <p:cNvPr id="141" name="Google Shape;141;p2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0" lvl="0" indent="0" algn="l" rtl="0">
              <a:lnSpc>
                <a:spcPct val="90000"/>
              </a:lnSpc>
              <a:spcBef>
                <a:spcPts val="0"/>
              </a:spcBef>
              <a:spcAft>
                <a:spcPts val="0"/>
              </a:spcAft>
              <a:buNone/>
            </a:pPr>
            <a:r>
              <a:rPr lang="en-US" dirty="0"/>
              <a:t>At the end of this course you will be able to:</a:t>
            </a:r>
            <a:endParaRPr dirty="0"/>
          </a:p>
          <a:p>
            <a:pPr marL="457200" lvl="0" indent="-381000" algn="l" rtl="0">
              <a:lnSpc>
                <a:spcPct val="90000"/>
              </a:lnSpc>
              <a:spcBef>
                <a:spcPts val="0"/>
              </a:spcBef>
              <a:spcAft>
                <a:spcPts val="0"/>
              </a:spcAft>
              <a:buSzPts val="2400"/>
              <a:buChar char="•"/>
            </a:pPr>
            <a:r>
              <a:rPr lang="en-US" dirty="0"/>
              <a:t>Create and manage users on AWS</a:t>
            </a:r>
          </a:p>
          <a:p>
            <a:pPr marL="457200" lvl="0" indent="-381000" algn="l" rtl="0">
              <a:lnSpc>
                <a:spcPct val="90000"/>
              </a:lnSpc>
              <a:spcBef>
                <a:spcPts val="0"/>
              </a:spcBef>
              <a:spcAft>
                <a:spcPts val="0"/>
              </a:spcAft>
              <a:buSzPts val="2400"/>
              <a:buChar char="•"/>
            </a:pPr>
            <a:r>
              <a:rPr lang="en-US" dirty="0"/>
              <a:t>Deploy and manage different AWS systems</a:t>
            </a:r>
          </a:p>
          <a:p>
            <a:pPr marL="457200" lvl="0" indent="-381000" algn="l" rtl="0">
              <a:lnSpc>
                <a:spcPct val="90000"/>
              </a:lnSpc>
              <a:spcBef>
                <a:spcPts val="0"/>
              </a:spcBef>
              <a:spcAft>
                <a:spcPts val="0"/>
              </a:spcAft>
              <a:buSzPts val="2400"/>
              <a:buChar char="•"/>
            </a:pPr>
            <a:r>
              <a:rPr lang="en-US" dirty="0"/>
              <a:t>Create and manage Virtual Private Clouds/Networks on AWS</a:t>
            </a:r>
          </a:p>
          <a:p>
            <a:pPr marL="457200" lvl="0" indent="-381000" algn="l" rtl="0">
              <a:lnSpc>
                <a:spcPct val="90000"/>
              </a:lnSpc>
              <a:spcBef>
                <a:spcPts val="0"/>
              </a:spcBef>
              <a:spcAft>
                <a:spcPts val="0"/>
              </a:spcAft>
              <a:buSzPts val="2400"/>
              <a:buChar char="•"/>
            </a:pPr>
            <a:r>
              <a:rPr lang="en-US" dirty="0"/>
              <a:t>Create and manage virtual machines on AWS</a:t>
            </a:r>
            <a:endParaRPr dirty="0"/>
          </a:p>
          <a:p>
            <a:pPr marL="0" lvl="0" indent="0" algn="l" rtl="0">
              <a:lnSpc>
                <a:spcPct val="90000"/>
              </a:lnSpc>
              <a:spcBef>
                <a:spcPts val="0"/>
              </a:spcBef>
              <a:spcAft>
                <a:spcPts val="0"/>
              </a:spcAft>
              <a:buNone/>
            </a:pPr>
            <a:endParaRPr dirty="0"/>
          </a:p>
        </p:txBody>
      </p:sp>
      <p:sp>
        <p:nvSpPr>
          <p:cNvPr id="142" name="Google Shape;142;p24"/>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4996</Words>
  <Application>Microsoft Macintosh PowerPoint</Application>
  <PresentationFormat>Widescreen</PresentationFormat>
  <Paragraphs>407</Paragraphs>
  <Slides>54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Proxima Nova</vt:lpstr>
      <vt:lpstr>Calibri</vt:lpstr>
      <vt:lpstr>Arial</vt:lpstr>
      <vt:lpstr>Helvetica Neue Light</vt:lpstr>
      <vt:lpstr>Helvetica Neue</vt:lpstr>
      <vt:lpstr>DI Template</vt:lpstr>
      <vt:lpstr>PowerPoint Presentation</vt:lpstr>
      <vt:lpstr>Join Us in Making Learning Technology Easier</vt:lpstr>
      <vt:lpstr>Technologies we cover</vt:lpstr>
      <vt:lpstr>World Class Practitioners</vt:lpstr>
      <vt:lpstr>Note About Virtual Trainings</vt:lpstr>
      <vt:lpstr>Virtual Training Expectations for You</vt:lpstr>
      <vt:lpstr>Virtual Training Expectations for Me</vt:lpstr>
      <vt:lpstr>Prerequisites</vt:lpstr>
      <vt:lpstr>Objectives</vt:lpstr>
      <vt:lpstr>Agenda</vt:lpstr>
      <vt:lpstr>Why AWS?</vt:lpstr>
      <vt:lpstr>Structure of the Course / Takeaways</vt:lpstr>
      <vt:lpstr>THANK YOU</vt:lpstr>
      <vt:lpstr>Systems Operations</vt:lpstr>
      <vt:lpstr>So what does an Dev Ops do?</vt:lpstr>
      <vt:lpstr>The AWS DEVOPS Role</vt:lpstr>
      <vt:lpstr>The AWS Devops role</vt:lpstr>
      <vt:lpstr>The DEVOPS Role</vt:lpstr>
      <vt:lpstr>The AWS Well Architected Framework</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The AWS Well Architected Framework</vt:lpstr>
      <vt:lpstr>The Pillars of the W.A.F</vt:lpstr>
      <vt:lpstr>Terms</vt:lpstr>
      <vt:lpstr>General Design Principles</vt:lpstr>
      <vt:lpstr>Pillar One: Operational Excellence</vt:lpstr>
      <vt:lpstr>Six Principles of Operational Excellence</vt:lpstr>
      <vt:lpstr>Six Principles of Operational Excellence</vt:lpstr>
      <vt:lpstr>Process</vt:lpstr>
      <vt:lpstr>Practical applications of POE</vt:lpstr>
      <vt:lpstr>Pillar Two: Security</vt:lpstr>
      <vt:lpstr>Security Design Principals</vt:lpstr>
      <vt:lpstr>Security Design Principles</vt:lpstr>
      <vt:lpstr>Security Design Principles</vt:lpstr>
      <vt:lpstr>Reliability Pillar</vt:lpstr>
      <vt:lpstr>Reliability Design Principles</vt:lpstr>
      <vt:lpstr>Reliability Resign Principles</vt:lpstr>
      <vt:lpstr>Performance Efficiency</vt:lpstr>
      <vt:lpstr>Performance Efficiency</vt:lpstr>
      <vt:lpstr>Performance Efficiency</vt:lpstr>
      <vt:lpstr>Performance Efficiency</vt:lpstr>
      <vt:lpstr>Performance Efficiency</vt:lpstr>
      <vt:lpstr>Cost Optimization</vt:lpstr>
      <vt:lpstr>Cost Optimization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fernincornwall@gmail.com</cp:lastModifiedBy>
  <cp:revision>4</cp:revision>
  <dcterms:modified xsi:type="dcterms:W3CDTF">2020-04-26T13:44:54Z</dcterms:modified>
</cp:coreProperties>
</file>